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BM Plex Sans" charset="1" panose="020B0503050203000203"/>
      <p:regular r:id="rId10"/>
    </p:embeddedFont>
    <p:embeddedFont>
      <p:font typeface="IBM Plex Sans Bold" charset="1" panose="020B0803050203000203"/>
      <p:regular r:id="rId11"/>
    </p:embeddedFont>
    <p:embeddedFont>
      <p:font typeface="IBM Plex Sans Italics" charset="1" panose="020B0503050203000203"/>
      <p:regular r:id="rId12"/>
    </p:embeddedFont>
    <p:embeddedFont>
      <p:font typeface="IBM Plex Sans Bold Italics" charset="1" panose="020B0803050203000203"/>
      <p:regular r:id="rId13"/>
    </p:embeddedFont>
    <p:embeddedFont>
      <p:font typeface="IBM Plex Sans Thin" charset="1" panose="020B0203050203000203"/>
      <p:regular r:id="rId14"/>
    </p:embeddedFont>
    <p:embeddedFont>
      <p:font typeface="IBM Plex Sans Thin Italics" charset="1" panose="020B0203050203000203"/>
      <p:regular r:id="rId15"/>
    </p:embeddedFont>
    <p:embeddedFont>
      <p:font typeface="IBM Plex Sans Medium" charset="1" panose="020B0603050203000203"/>
      <p:regular r:id="rId16"/>
    </p:embeddedFont>
    <p:embeddedFont>
      <p:font typeface="IBM Plex Sans Medium Italics" charset="1" panose="020B06030502030002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slide2.xml" Type="http://schemas.openxmlformats.org/officeDocument/2006/relationships/slide"/><Relationship Id="rId5" Target="../media/image3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slide2.xml" Type="http://schemas.openxmlformats.org/officeDocument/2006/relationships/slide"/><Relationship Id="rId11" Target="../media/image3.jpe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https://docs.google.com/spreadsheets/d/1DUF2isFWsqVSYhbaACYtbgcLi_YjDqpE3GLQIVgkKQg/edit#gid=69851113" TargetMode="External" Type="http://schemas.openxmlformats.org/officeDocument/2006/relationships/hyperlink"/><Relationship Id="rId5" Target="https://docs.google.com/spreadsheets/d/1DUF2isFWsqVSYhbaACYtbgcLi_YjDqpE3GLQIVgkKQg/edit#gid=69851113" TargetMode="External" Type="http://schemas.openxmlformats.org/officeDocument/2006/relationships/hyperlink"/><Relationship Id="rId6" Target="https://docs.google.com/spreadsheets/d/1DUF2isFWsqVSYhbaACYtbgcLi_YjDqpE3GLQIVgkKQg/edit#gid=69851113" TargetMode="External" Type="http://schemas.openxmlformats.org/officeDocument/2006/relationships/hyperlink"/><Relationship Id="rId7" Target="https://docs.google.com/spreadsheets/d/1DUF2isFWsqVSYhbaACYtbgcLi_YjDqpE3GLQIVgkKQg/edit#gid=69851113" TargetMode="External" Type="http://schemas.openxmlformats.org/officeDocument/2006/relationships/hyperlink"/><Relationship Id="rId8" Target="https://docs.google.com/spreadsheets/d/1DUF2isFWsqVSYhbaACYtbgcLi_YjDqpE3GLQIVgkKQg/edit#gid=69851113" TargetMode="External" Type="http://schemas.openxmlformats.org/officeDocument/2006/relationships/hyperlink"/><Relationship Id="rId9" Target="https://docs.google.com/spreadsheets/d/1DUF2isFWsqVSYhbaACYtbgcLi_YjDqpE3GLQIVgkKQg/edit#gid=69851113" TargetMode="External" Type="http://schemas.openxmlformats.org/officeDocument/2006/relationships/hyperlink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slide2.xml" Type="http://schemas.openxmlformats.org/officeDocument/2006/relationships/slide"/><Relationship Id="rId5" Target="../media/image3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Relationship Id="rId3" Target="https://docs.google.com/spreadsheets/d/1DUF2isFWsqVSYhbaACYtbgcLi_YjDqpE3GLQIVgkKQg/edit#gid=69851113" TargetMode="External" Type="http://schemas.openxmlformats.org/officeDocument/2006/relationships/hyperlink"/><Relationship Id="rId4" Target="https://docs.google.com/spreadsheets/d/1DUF2isFWsqVSYhbaACYtbgcLi_YjDqpE3GLQIVgkKQg/edit#gid=69851113" TargetMode="External" Type="http://schemas.openxmlformats.org/officeDocument/2006/relationships/hyperlink"/><Relationship Id="rId5" Target="https://docs.google.com/spreadsheets/d/1DUF2isFWsqVSYhbaACYtbgcLi_YjDqpE3GLQIVgkKQg/edit#gid=69851113" TargetMode="External" Type="http://schemas.openxmlformats.org/officeDocument/2006/relationships/hyperlink"/><Relationship Id="rId6" Target="../media/image3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slide2.xml" Type="http://schemas.openxmlformats.org/officeDocument/2006/relationships/slide"/><Relationship Id="rId5" Target="../media/image3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jpeg" Type="http://schemas.openxmlformats.org/officeDocument/2006/relationships/image"/><Relationship Id="rId5" Target="../media/image36.jpeg" Type="http://schemas.openxmlformats.org/officeDocument/2006/relationships/image"/><Relationship Id="rId6" Target="../media/image37.jpeg" Type="http://schemas.openxmlformats.org/officeDocument/2006/relationships/image"/><Relationship Id="rId7" Target="slide2.xml" Type="http://schemas.openxmlformats.org/officeDocument/2006/relationships/slide"/><Relationship Id="rId8" Target="../media/image3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Relationship Id="rId3" Target="../media/image3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https://docs.google.com/spreadsheets/d/1DUF2isFWsqVSYhbaACYtbgcLi_YjDqpE3GLQIVgkKQg/edit#gid=69851113" TargetMode="External" Type="http://schemas.openxmlformats.org/officeDocument/2006/relationships/hyperlink"/><Relationship Id="rId6" Target="https://docs.google.com/spreadsheets/d/1DUF2isFWsqVSYhbaACYtbgcLi_YjDqpE3GLQIVgkKQg/edit#gid=69851113" TargetMode="External" Type="http://schemas.openxmlformats.org/officeDocument/2006/relationships/hyperlink"/><Relationship Id="rId7" Target="https://docs.google.com/spreadsheets/d/1DUF2isFWsqVSYhbaACYtbgcLi_YjDqpE3GLQIVgkKQg/edit#gid=69851113" TargetMode="External" Type="http://schemas.openxmlformats.org/officeDocument/2006/relationships/hyperlink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media/image40.png" Type="http://schemas.openxmlformats.org/officeDocument/2006/relationships/image"/><Relationship Id="rId14" Target="../media/image41.svg" Type="http://schemas.openxmlformats.org/officeDocument/2006/relationships/image"/><Relationship Id="rId15" Target="../media/image42.png" Type="http://schemas.openxmlformats.org/officeDocument/2006/relationships/image"/><Relationship Id="rId16" Target="../media/image43.svg" Type="http://schemas.openxmlformats.org/officeDocument/2006/relationships/image"/><Relationship Id="rId17" Target="../media/image44.png" Type="http://schemas.openxmlformats.org/officeDocument/2006/relationships/image"/><Relationship Id="rId18" Target="../media/image45.svg" Type="http://schemas.openxmlformats.org/officeDocument/2006/relationships/image"/><Relationship Id="rId19" Target="../media/image46.png" Type="http://schemas.openxmlformats.org/officeDocument/2006/relationships/image"/><Relationship Id="rId2" Target="https://docs.google.com/spreadsheets/d/1DUF2isFWsqVSYhbaACYtbgcLi_YjDqpE3GLQIVgkKQg/edit#gid=69851113" TargetMode="External" Type="http://schemas.openxmlformats.org/officeDocument/2006/relationships/hyperlink"/><Relationship Id="rId20" Target="../media/image47.svg" Type="http://schemas.openxmlformats.org/officeDocument/2006/relationships/image"/><Relationship Id="rId21" Target="../media/image48.png" Type="http://schemas.openxmlformats.org/officeDocument/2006/relationships/image"/><Relationship Id="rId22" Target="../media/image49.svg" Type="http://schemas.openxmlformats.org/officeDocument/2006/relationships/image"/><Relationship Id="rId3" Target="https://docs.google.com/spreadsheets/d/1DUF2isFWsqVSYhbaACYtbgcLi_YjDqpE3GLQIVgkKQg/edit#gid=69851113" TargetMode="External" Type="http://schemas.openxmlformats.org/officeDocument/2006/relationships/hyperlink"/><Relationship Id="rId4" Target="https://docs.google.com/spreadsheets/d/1DUF2isFWsqVSYhbaACYtbgcLi_YjDqpE3GLQIVgkKQg/edit#gid=69851113" TargetMode="External" Type="http://schemas.openxmlformats.org/officeDocument/2006/relationships/hyperlink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52.png" Type="http://schemas.openxmlformats.org/officeDocument/2006/relationships/image"/><Relationship Id="rId12" Target="../media/image53.svg" Type="http://schemas.openxmlformats.org/officeDocument/2006/relationships/image"/><Relationship Id="rId13" Target="../media/image54.png" Type="http://schemas.openxmlformats.org/officeDocument/2006/relationships/image"/><Relationship Id="rId14" Target="../media/image55.svg" Type="http://schemas.openxmlformats.org/officeDocument/2006/relationships/image"/><Relationship Id="rId15" Target="../media/image56.png" Type="http://schemas.openxmlformats.org/officeDocument/2006/relationships/image"/><Relationship Id="rId16" Target="../media/image57.svg" Type="http://schemas.openxmlformats.org/officeDocument/2006/relationships/image"/><Relationship Id="rId17" Target="../media/image33.png" Type="http://schemas.openxmlformats.org/officeDocument/2006/relationships/image"/><Relationship Id="rId18" Target="../media/image34.svg" Type="http://schemas.openxmlformats.org/officeDocument/2006/relationships/image"/><Relationship Id="rId19" Target="../media/image58.png" Type="http://schemas.openxmlformats.org/officeDocument/2006/relationships/image"/><Relationship Id="rId2" Target="https://docs.google.com/spreadsheets/d/1DUF2isFWsqVSYhbaACYtbgcLi_YjDqpE3GLQIVgkKQg/edit#gid=69851113" TargetMode="External" Type="http://schemas.openxmlformats.org/officeDocument/2006/relationships/hyperlink"/><Relationship Id="rId20" Target="../media/image59.svg" Type="http://schemas.openxmlformats.org/officeDocument/2006/relationships/image"/><Relationship Id="rId21" Target="../media/image19.png" Type="http://schemas.openxmlformats.org/officeDocument/2006/relationships/image"/><Relationship Id="rId22" Target="../media/image20.svg" Type="http://schemas.openxmlformats.org/officeDocument/2006/relationships/image"/><Relationship Id="rId3" Target="https://docs.google.com/spreadsheets/d/1DUF2isFWsqVSYhbaACYtbgcLi_YjDqpE3GLQIVgkKQg/edit#gid=69851113" TargetMode="External" Type="http://schemas.openxmlformats.org/officeDocument/2006/relationships/hyperlink"/><Relationship Id="rId4" Target="https://docs.google.com/spreadsheets/d/1DUF2isFWsqVSYhbaACYtbgcLi_YjDqpE3GLQIVgkKQg/edit#gid=69851113" TargetMode="External" Type="http://schemas.openxmlformats.org/officeDocument/2006/relationships/hyperlink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slide13.xml" Type="http://schemas.openxmlformats.org/officeDocument/2006/relationships/slide"/><Relationship Id="rId11" Target="slide12.xml" Type="http://schemas.openxmlformats.org/officeDocument/2006/relationships/slide"/><Relationship Id="rId12" Target="slide16.xml" Type="http://schemas.openxmlformats.org/officeDocument/2006/relationships/slide"/><Relationship Id="rId13" Target="../media/image3.jpeg" Type="http://schemas.openxmlformats.org/officeDocument/2006/relationships/image"/><Relationship Id="rId2" Target="slide3.xml" Type="http://schemas.openxmlformats.org/officeDocument/2006/relationships/slide"/><Relationship Id="rId3" Target="slide5.xml" Type="http://schemas.openxmlformats.org/officeDocument/2006/relationships/slide"/><Relationship Id="rId4" Target="slide6.xml" Type="http://schemas.openxmlformats.org/officeDocument/2006/relationships/slide"/><Relationship Id="rId5" Target="slide7.xml" Type="http://schemas.openxmlformats.org/officeDocument/2006/relationships/slide"/><Relationship Id="rId6" Target="slide9.xml" Type="http://schemas.openxmlformats.org/officeDocument/2006/relationships/slide"/><Relationship Id="rId7" Target="slide10.xml" Type="http://schemas.openxmlformats.org/officeDocument/2006/relationships/slide"/><Relationship Id="rId8" Target="slide8.xml" Type="http://schemas.openxmlformats.org/officeDocument/2006/relationships/slide"/><Relationship Id="rId9" Target="slide14.xml" Type="http://schemas.openxmlformats.org/officeDocument/2006/relationships/slid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svg" Type="http://schemas.openxmlformats.org/officeDocument/2006/relationships/image"/><Relationship Id="rId11" Target="../media/image66.png" Type="http://schemas.openxmlformats.org/officeDocument/2006/relationships/image"/><Relationship Id="rId12" Target="../media/image67.svg" Type="http://schemas.openxmlformats.org/officeDocument/2006/relationships/image"/><Relationship Id="rId13" Target="../media/image68.png" Type="http://schemas.openxmlformats.org/officeDocument/2006/relationships/image"/><Relationship Id="rId14" Target="../media/image69.svg" Type="http://schemas.openxmlformats.org/officeDocument/2006/relationships/image"/><Relationship Id="rId15" Target="../media/image70.png" Type="http://schemas.openxmlformats.org/officeDocument/2006/relationships/image"/><Relationship Id="rId16" Target="../media/image71.svg" Type="http://schemas.openxmlformats.org/officeDocument/2006/relationships/image"/><Relationship Id="rId17" Target="../media/image72.png" Type="http://schemas.openxmlformats.org/officeDocument/2006/relationships/image"/><Relationship Id="rId18" Target="../media/image73.svg" Type="http://schemas.openxmlformats.org/officeDocument/2006/relationships/image"/><Relationship Id="rId19" Target="../media/image74.png" Type="http://schemas.openxmlformats.org/officeDocument/2006/relationships/image"/><Relationship Id="rId2" Target="https://docs.google.com/spreadsheets/d/1DUF2isFWsqVSYhbaACYtbgcLi_YjDqpE3GLQIVgkKQg/edit#gid=69851113" TargetMode="External" Type="http://schemas.openxmlformats.org/officeDocument/2006/relationships/hyperlink"/><Relationship Id="rId20" Target="../media/image75.svg" Type="http://schemas.openxmlformats.org/officeDocument/2006/relationships/image"/><Relationship Id="rId21" Target="../media/image76.png" Type="http://schemas.openxmlformats.org/officeDocument/2006/relationships/image"/><Relationship Id="rId22" Target="../media/image77.svg" Type="http://schemas.openxmlformats.org/officeDocument/2006/relationships/image"/><Relationship Id="rId23" Target="../media/image78.png" Type="http://schemas.openxmlformats.org/officeDocument/2006/relationships/image"/><Relationship Id="rId24" Target="../media/image79.svg" Type="http://schemas.openxmlformats.org/officeDocument/2006/relationships/image"/><Relationship Id="rId25" Target="../media/image80.png" Type="http://schemas.openxmlformats.org/officeDocument/2006/relationships/image"/><Relationship Id="rId26" Target="../media/image81.svg" Type="http://schemas.openxmlformats.org/officeDocument/2006/relationships/image"/><Relationship Id="rId27" Target="../media/image82.png" Type="http://schemas.openxmlformats.org/officeDocument/2006/relationships/image"/><Relationship Id="rId28" Target="../media/image83.svg" Type="http://schemas.openxmlformats.org/officeDocument/2006/relationships/image"/><Relationship Id="rId29" Target="../media/image84.png" Type="http://schemas.openxmlformats.org/officeDocument/2006/relationships/image"/><Relationship Id="rId3" Target="https://docs.google.com/spreadsheets/d/1DUF2isFWsqVSYhbaACYtbgcLi_YjDqpE3GLQIVgkKQg/edit#gid=69851113" TargetMode="External" Type="http://schemas.openxmlformats.org/officeDocument/2006/relationships/hyperlink"/><Relationship Id="rId30" Target="../media/image85.svg" Type="http://schemas.openxmlformats.org/officeDocument/2006/relationships/image"/><Relationship Id="rId31" Target="../media/image86.png" Type="http://schemas.openxmlformats.org/officeDocument/2006/relationships/image"/><Relationship Id="rId32" Target="../media/image87.svg" Type="http://schemas.openxmlformats.org/officeDocument/2006/relationships/image"/><Relationship Id="rId33" Target="../media/image88.png" Type="http://schemas.openxmlformats.org/officeDocument/2006/relationships/image"/><Relationship Id="rId34" Target="../media/image89.svg" Type="http://schemas.openxmlformats.org/officeDocument/2006/relationships/image"/><Relationship Id="rId35" Target="../media/image90.png" Type="http://schemas.openxmlformats.org/officeDocument/2006/relationships/image"/><Relationship Id="rId36" Target="../media/image91.svg" Type="http://schemas.openxmlformats.org/officeDocument/2006/relationships/image"/><Relationship Id="rId37" Target="../media/image92.png" Type="http://schemas.openxmlformats.org/officeDocument/2006/relationships/image"/><Relationship Id="rId38" Target="../media/image93.svg" Type="http://schemas.openxmlformats.org/officeDocument/2006/relationships/image"/><Relationship Id="rId39" Target="../media/image94.png" Type="http://schemas.openxmlformats.org/officeDocument/2006/relationships/image"/><Relationship Id="rId4" Target="https://docs.google.com/spreadsheets/d/1DUF2isFWsqVSYhbaACYtbgcLi_YjDqpE3GLQIVgkKQg/edit#gid=69851113" TargetMode="External" Type="http://schemas.openxmlformats.org/officeDocument/2006/relationships/hyperlink"/><Relationship Id="rId40" Target="../media/image95.svg" Type="http://schemas.openxmlformats.org/officeDocument/2006/relationships/image"/><Relationship Id="rId41" Target="../media/image96.png" Type="http://schemas.openxmlformats.org/officeDocument/2006/relationships/image"/><Relationship Id="rId42" Target="../media/image97.svg" Type="http://schemas.openxmlformats.org/officeDocument/2006/relationships/image"/><Relationship Id="rId43" Target="../media/image98.png" Type="http://schemas.openxmlformats.org/officeDocument/2006/relationships/image"/><Relationship Id="rId44" Target="../media/image99.svg" Type="http://schemas.openxmlformats.org/officeDocument/2006/relationships/image"/><Relationship Id="rId45" Target="../media/image100.png" Type="http://schemas.openxmlformats.org/officeDocument/2006/relationships/image"/><Relationship Id="rId46" Target="../media/image101.svg" Type="http://schemas.openxmlformats.org/officeDocument/2006/relationships/image"/><Relationship Id="rId47" Target="../media/image102.png" Type="http://schemas.openxmlformats.org/officeDocument/2006/relationships/image"/><Relationship Id="rId48" Target="../media/image103.svg" Type="http://schemas.openxmlformats.org/officeDocument/2006/relationships/image"/><Relationship Id="rId49" Target="../media/image104.png" Type="http://schemas.openxmlformats.org/officeDocument/2006/relationships/image"/><Relationship Id="rId5" Target="../media/image60.png" Type="http://schemas.openxmlformats.org/officeDocument/2006/relationships/image"/><Relationship Id="rId50" Target="../media/image105.svg" Type="http://schemas.openxmlformats.org/officeDocument/2006/relationships/image"/><Relationship Id="rId51" Target="../media/image106.png" Type="http://schemas.openxmlformats.org/officeDocument/2006/relationships/image"/><Relationship Id="rId52" Target="../media/image107.svg" Type="http://schemas.openxmlformats.org/officeDocument/2006/relationships/image"/><Relationship Id="rId53" Target="../media/image108.png" Type="http://schemas.openxmlformats.org/officeDocument/2006/relationships/image"/><Relationship Id="rId54" Target="../media/image109.svg" Type="http://schemas.openxmlformats.org/officeDocument/2006/relationships/image"/><Relationship Id="rId6" Target="../media/image61.sv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docs.google.com/spreadsheets/d/1DUF2isFWsqVSYhbaACYtbgcLi_YjDqpE3GLQIVgkKQg/edit#gid=69851113" TargetMode="External" Type="http://schemas.openxmlformats.org/officeDocument/2006/relationships/hyperlink"/><Relationship Id="rId3" Target="https://docs.google.com/spreadsheets/d/1DUF2isFWsqVSYhbaACYtbgcLi_YjDqpE3GLQIVgkKQg/edit#gid=69851113" TargetMode="External" Type="http://schemas.openxmlformats.org/officeDocument/2006/relationships/hyperlink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slide2.xml" Type="http://schemas.openxmlformats.org/officeDocument/2006/relationships/slide"/><Relationship Id="rId5" Target="../media/image3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slide2.xml" Type="http://schemas.openxmlformats.org/officeDocument/2006/relationships/slide"/><Relationship Id="rId6" Target="../media/image3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slide2.xml" Type="http://schemas.openxmlformats.org/officeDocument/2006/relationships/slide"/><Relationship Id="rId5" Target="../media/image3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slide2.xml" Type="http://schemas.openxmlformats.org/officeDocument/2006/relationships/slide"/><Relationship Id="rId11" Target="https://docs.google.com/spreadsheets/d/1DUF2isFWsqVSYhbaACYtbgcLi_YjDqpE3GLQIVgkKQg/edit#gid=69851113" TargetMode="External" Type="http://schemas.openxmlformats.org/officeDocument/2006/relationships/hyperlink"/><Relationship Id="rId12" Target="https://docs.google.com/spreadsheets/d/1DUF2isFWsqVSYhbaACYtbgcLi_YjDqpE3GLQIVgkKQg/edit#gid=69851113" TargetMode="External" Type="http://schemas.openxmlformats.org/officeDocument/2006/relationships/hyperlink"/><Relationship Id="rId13" Target="https://docs.google.com/spreadsheets/d/1DUF2isFWsqVSYhbaACYtbgcLi_YjDqpE3GLQIVgkKQg/edit#gid=69851113" TargetMode="External" Type="http://schemas.openxmlformats.org/officeDocument/2006/relationships/hyperlink"/><Relationship Id="rId14" Target="../media/image3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slide2.xml" Type="http://schemas.openxmlformats.org/officeDocument/2006/relationships/slide"/><Relationship Id="rId5" Target="../media/image3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slide2.xml" Type="http://schemas.openxmlformats.org/officeDocument/2006/relationships/slid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3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Relationship Id="rId3" Target="https://docs.google.com/spreadsheets/d/1DUF2isFWsqVSYhbaACYtbgcLi_YjDqpE3GLQIVgkKQg/edit#gid=69851113" TargetMode="External" Type="http://schemas.openxmlformats.org/officeDocument/2006/relationships/hyperlink"/><Relationship Id="rId4" Target="../media/image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-4939101" y="6712177"/>
            <a:ext cx="11422613" cy="8328123"/>
          </a:xfrm>
          <a:custGeom>
            <a:avLst/>
            <a:gdLst/>
            <a:ahLst/>
            <a:cxnLst/>
            <a:rect r="r" b="b" t="t" l="l"/>
            <a:pathLst>
              <a:path h="8328123" w="11422613">
                <a:moveTo>
                  <a:pt x="0" y="0"/>
                </a:moveTo>
                <a:lnTo>
                  <a:pt x="11422613" y="0"/>
                </a:lnTo>
                <a:lnTo>
                  <a:pt x="11422613" y="8328123"/>
                </a:lnTo>
                <a:lnTo>
                  <a:pt x="0" y="8328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3788" y="427080"/>
            <a:ext cx="3516876" cy="601620"/>
            <a:chOff x="0" y="0"/>
            <a:chExt cx="4689168" cy="80216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102795" y="196515"/>
              <a:ext cx="3586372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75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00000"/>
                  </a:solidFill>
                  <a:latin typeface="IBM Plex Sans Bold"/>
                </a:rPr>
                <a:t>WNEOS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02160" cy="802160"/>
            </a:xfrm>
            <a:custGeom>
              <a:avLst/>
              <a:gdLst/>
              <a:ahLst/>
              <a:cxnLst/>
              <a:rect r="r" b="b" t="t" l="l"/>
              <a:pathLst>
                <a:path h="802160" w="802160">
                  <a:moveTo>
                    <a:pt x="0" y="0"/>
                  </a:moveTo>
                  <a:lnTo>
                    <a:pt x="802160" y="0"/>
                  </a:lnTo>
                  <a:lnTo>
                    <a:pt x="802160" y="802160"/>
                  </a:lnTo>
                  <a:lnTo>
                    <a:pt x="0" y="802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754910" y="3693873"/>
            <a:ext cx="12778181" cy="2899253"/>
            <a:chOff x="0" y="0"/>
            <a:chExt cx="17037574" cy="386567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3029165"/>
              <a:ext cx="17037574" cy="836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IBM Plex Sans"/>
                </a:rPr>
                <a:t>Ajoutez une brève description ici.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64837"/>
              <a:ext cx="17037574" cy="1899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327"/>
                </a:lnSpc>
              </a:pPr>
              <a:r>
                <a:rPr lang="en-US" sz="10327">
                  <a:solidFill>
                    <a:srgbClr val="000000"/>
                  </a:solidFill>
                  <a:latin typeface="IBM Plex Sans"/>
                </a:rPr>
                <a:t>Dossier de </a:t>
              </a:r>
              <a:r>
                <a:rPr lang="en-US" sz="10327">
                  <a:solidFill>
                    <a:srgbClr val="000000"/>
                  </a:solidFill>
                  <a:latin typeface="IBM Plex Sans Bold"/>
                </a:rPr>
                <a:t>Stratégie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82263" y="-1779210"/>
            <a:ext cx="12008614" cy="10502078"/>
          </a:xfrm>
          <a:custGeom>
            <a:avLst/>
            <a:gdLst/>
            <a:ahLst/>
            <a:cxnLst/>
            <a:rect r="r" b="b" t="t" l="l"/>
            <a:pathLst>
              <a:path h="10502078" w="12008614">
                <a:moveTo>
                  <a:pt x="0" y="0"/>
                </a:moveTo>
                <a:lnTo>
                  <a:pt x="12008614" y="0"/>
                </a:lnTo>
                <a:lnTo>
                  <a:pt x="12008614" y="10502079"/>
                </a:lnTo>
                <a:lnTo>
                  <a:pt x="0" y="10502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727189" y="2547905"/>
          <a:ext cx="9532111" cy="6710395"/>
        </p:xfrm>
        <a:graphic>
          <a:graphicData uri="http://schemas.openxmlformats.org/drawingml/2006/table">
            <a:tbl>
              <a:tblPr/>
              <a:tblGrid>
                <a:gridCol w="4766055"/>
                <a:gridCol w="4766055"/>
              </a:tblGrid>
              <a:tr h="22367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IBM Plex Sans Bold"/>
                        </a:rPr>
                        <a:t>Écrivez le problème ici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IBM Plex Sans Bold"/>
                        </a:rPr>
                        <a:t>et développez.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IBM Plex Sans"/>
                        </a:rPr>
                        <a:t>Présentez votre solution.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367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IBM Plex Sans Bold"/>
                        </a:rPr>
                        <a:t>Écrivez le problème ici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IBM Plex Sans Bold"/>
                        </a:rPr>
                        <a:t>et développez.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IBM Plex Sans"/>
                        </a:rPr>
                        <a:t>Présentez votre solution.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367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IBM Plex Sans Bold"/>
                        </a:rPr>
                        <a:t>Écrivez le problème ici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IBM Plex Sans Bold"/>
                        </a:rPr>
                        <a:t>et développez.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IBM Plex Sans"/>
                        </a:rPr>
                        <a:t>Présentez votre solution.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028700" y="5410200"/>
            <a:ext cx="6280387" cy="384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u="none">
                <a:solidFill>
                  <a:srgbClr val="000000"/>
                </a:solidFill>
                <a:latin typeface="IBM Plex Sans"/>
              </a:rPr>
              <a:t>Problèmes</a:t>
            </a:r>
          </a:p>
          <a:p>
            <a:pPr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u="none">
                <a:solidFill>
                  <a:srgbClr val="000000"/>
                </a:solidFill>
                <a:latin typeface="IBM Plex Sans"/>
              </a:rPr>
              <a:t>et </a:t>
            </a:r>
            <a:r>
              <a:rPr lang="en-US" sz="8499" u="none">
                <a:solidFill>
                  <a:srgbClr val="000000"/>
                </a:solidFill>
                <a:latin typeface="IBM Plex Sans Bold"/>
              </a:rPr>
              <a:t>Solutions proposées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4125158" y="1028700"/>
            <a:ext cx="3134142" cy="483999"/>
            <a:chOff x="0" y="0"/>
            <a:chExt cx="4178856" cy="645332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4178856" cy="645332"/>
            </a:xfrm>
            <a:prstGeom prst="rect">
              <a:avLst/>
            </a:prstGeom>
            <a:solidFill>
              <a:srgbClr val="F05A1B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291683" y="126040"/>
              <a:ext cx="3716088" cy="288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5"/>
                </a:lnSpc>
                <a:spcBef>
                  <a:spcPct val="0"/>
                </a:spcBef>
              </a:pPr>
              <a:r>
                <a:rPr lang="en-US" sz="1325">
                  <a:solidFill>
                    <a:srgbClr val="FFFFFF"/>
                  </a:solidFill>
                  <a:latin typeface="IBM Plex Sans Bold"/>
                  <a:hlinkClick r:id="rId4" action="ppaction://hlinksldjump"/>
                </a:rPr>
                <a:t>RETOURNER À L'ORDRE DU JOUR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03788" y="427080"/>
            <a:ext cx="3516876" cy="601620"/>
            <a:chOff x="0" y="0"/>
            <a:chExt cx="4689168" cy="80216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102795" y="196515"/>
              <a:ext cx="3586372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75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00000"/>
                  </a:solidFill>
                  <a:latin typeface="IBM Plex Sans Bold"/>
                </a:rPr>
                <a:t>WNEOS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02160" cy="802160"/>
            </a:xfrm>
            <a:custGeom>
              <a:avLst/>
              <a:gdLst/>
              <a:ahLst/>
              <a:cxnLst/>
              <a:rect r="r" b="b" t="t" l="l"/>
              <a:pathLst>
                <a:path h="802160" w="802160">
                  <a:moveTo>
                    <a:pt x="0" y="0"/>
                  </a:moveTo>
                  <a:lnTo>
                    <a:pt x="802160" y="0"/>
                  </a:lnTo>
                  <a:lnTo>
                    <a:pt x="802160" y="802160"/>
                  </a:lnTo>
                  <a:lnTo>
                    <a:pt x="0" y="802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46009">
            <a:off x="-3777897" y="-3377064"/>
            <a:ext cx="9979854" cy="7584689"/>
          </a:xfrm>
          <a:custGeom>
            <a:avLst/>
            <a:gdLst/>
            <a:ahLst/>
            <a:cxnLst/>
            <a:rect r="r" b="b" t="t" l="l"/>
            <a:pathLst>
              <a:path h="7584689" w="9979854">
                <a:moveTo>
                  <a:pt x="0" y="0"/>
                </a:moveTo>
                <a:lnTo>
                  <a:pt x="9979853" y="0"/>
                </a:lnTo>
                <a:lnTo>
                  <a:pt x="9979853" y="7584689"/>
                </a:lnTo>
                <a:lnTo>
                  <a:pt x="0" y="7584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667500"/>
            <a:ext cx="6438900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 u="none">
                <a:solidFill>
                  <a:srgbClr val="000000"/>
                </a:solidFill>
                <a:latin typeface="IBM Plex Sans"/>
              </a:rPr>
              <a:t>Nos</a:t>
            </a:r>
          </a:p>
          <a:p>
            <a:pPr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 u="none">
                <a:solidFill>
                  <a:srgbClr val="000000"/>
                </a:solidFill>
                <a:latin typeface="IBM Plex Sans Bold"/>
              </a:rPr>
              <a:t>Projections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9144000" y="0"/>
            <a:ext cx="9144000" cy="10287000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0216245" y="1028750"/>
            <a:ext cx="7043059" cy="5517196"/>
            <a:chOff x="0" y="0"/>
            <a:chExt cx="9390745" cy="735626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4" y="-28575"/>
              <a:ext cx="9390736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>
                  <a:solidFill>
                    <a:srgbClr val="F24300"/>
                  </a:solidFill>
                  <a:latin typeface="IBM Plex Sans Bold"/>
                </a:rPr>
                <a:t>Buts à atteindre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" y="1080332"/>
              <a:ext cx="9390736" cy="16240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IBM Plex Sans"/>
                  <a:hlinkClick r:id="rId4" tooltip="https://docs.google.com/spreadsheets/d/1DUF2isFWsqVSYhbaACYtbgcLi_YjDqpE3GLQIVgkKQg/edit#gid=69851113"/>
                </a:rPr>
                <a:t>Listez vos buts ici.</a:t>
              </a:r>
            </a:p>
            <a:p>
              <a:pPr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IBM Plex Sans"/>
                  <a:hlinkClick r:id="rId5" tooltip="https://docs.google.com/spreadsheets/d/1DUF2isFWsqVSYhbaACYtbgcLi_YjDqpE3GLQIVgkKQg/edit#gid=69851113"/>
                </a:rPr>
                <a:t>Listez vos buts ici.</a:t>
              </a:r>
            </a:p>
            <a:p>
              <a:pPr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IBM Plex Sans"/>
                  <a:hlinkClick r:id="rId6" tooltip="https://docs.google.com/spreadsheets/d/1DUF2isFWsqVSYhbaACYtbgcLi_YjDqpE3GLQIVgkKQg/edit#gid=69851113"/>
                </a:rPr>
                <a:t>Listez vos buts ici.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" y="4623160"/>
              <a:ext cx="9390736" cy="590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>
                  <a:solidFill>
                    <a:srgbClr val="F24300"/>
                  </a:solidFill>
                  <a:latin typeface="IBM Plex Sans Bold"/>
                </a:rPr>
                <a:t>Objectifs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" y="5731919"/>
              <a:ext cx="9390736" cy="16240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IBM Plex Sans"/>
                  <a:hlinkClick r:id="rId7" tooltip="https://docs.google.com/spreadsheets/d/1DUF2isFWsqVSYhbaACYtbgcLi_YjDqpE3GLQIVgkKQg/edit#gid=69851113"/>
                </a:rPr>
                <a:t>Listez vos objectifs ici.</a:t>
              </a:r>
            </a:p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IBM Plex Sans"/>
                  <a:hlinkClick r:id="rId8" tooltip="https://docs.google.com/spreadsheets/d/1DUF2isFWsqVSYhbaACYtbgcLi_YjDqpE3GLQIVgkKQg/edit#gid=69851113"/>
                </a:rPr>
                <a:t>Listez vos objectifs ici.</a:t>
              </a:r>
            </a:p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IBM Plex Sans"/>
                  <a:hlinkClick r:id="rId9" tooltip="https://docs.google.com/spreadsheets/d/1DUF2isFWsqVSYhbaACYtbgcLi_YjDqpE3GLQIVgkKQg/edit#gid=69851113"/>
                </a:rPr>
                <a:t>Listez vos objectifs ici.</a:t>
              </a:r>
            </a:p>
          </p:txBody>
        </p:sp>
        <p:sp>
          <p:nvSpPr>
            <p:cNvPr name="AutoShape 10" id="10"/>
            <p:cNvSpPr/>
            <p:nvPr/>
          </p:nvSpPr>
          <p:spPr>
            <a:xfrm rot="2324">
              <a:off x="3" y="3666701"/>
              <a:ext cx="9390738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4125158" y="8774301"/>
            <a:ext cx="3134142" cy="483999"/>
            <a:chOff x="0" y="0"/>
            <a:chExt cx="4178856" cy="645332"/>
          </a:xfrm>
        </p:grpSpPr>
        <p:sp>
          <p:nvSpPr>
            <p:cNvPr name="AutoShape 12" id="12"/>
            <p:cNvSpPr/>
            <p:nvPr/>
          </p:nvSpPr>
          <p:spPr>
            <a:xfrm rot="0">
              <a:off x="0" y="0"/>
              <a:ext cx="4178856" cy="645332"/>
            </a:xfrm>
            <a:prstGeom prst="rect">
              <a:avLst/>
            </a:prstGeom>
            <a:solidFill>
              <a:srgbClr val="F05A1B"/>
            </a:solid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291683" y="202416"/>
              <a:ext cx="3716088" cy="288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5"/>
                </a:lnSpc>
                <a:spcBef>
                  <a:spcPct val="0"/>
                </a:spcBef>
              </a:pPr>
              <a:r>
                <a:rPr lang="en-US" sz="1325">
                  <a:solidFill>
                    <a:srgbClr val="FFFFFF"/>
                  </a:solidFill>
                  <a:latin typeface="IBM Plex Sans Bold"/>
                  <a:hlinkClick r:id="rId10" action="ppaction://hlinksldjump"/>
                </a:rPr>
                <a:t>RETOURNER À L'ORDRE DU JOUR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3788" y="427080"/>
            <a:ext cx="3516876" cy="601620"/>
            <a:chOff x="0" y="0"/>
            <a:chExt cx="4689168" cy="80216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102795" y="196515"/>
              <a:ext cx="3586372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75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00000"/>
                  </a:solidFill>
                  <a:latin typeface="IBM Plex Sans Bold"/>
                </a:rPr>
                <a:t>WNEOS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02160" cy="802160"/>
            </a:xfrm>
            <a:custGeom>
              <a:avLst/>
              <a:gdLst/>
              <a:ahLst/>
              <a:cxnLst/>
              <a:rect r="r" b="b" t="t" l="l"/>
              <a:pathLst>
                <a:path h="802160" w="802160">
                  <a:moveTo>
                    <a:pt x="0" y="0"/>
                  </a:moveTo>
                  <a:lnTo>
                    <a:pt x="802160" y="0"/>
                  </a:lnTo>
                  <a:lnTo>
                    <a:pt x="802160" y="802160"/>
                  </a:lnTo>
                  <a:lnTo>
                    <a:pt x="0" y="802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95818" y="3287954"/>
            <a:ext cx="11384238" cy="9252281"/>
          </a:xfrm>
          <a:custGeom>
            <a:avLst/>
            <a:gdLst/>
            <a:ahLst/>
            <a:cxnLst/>
            <a:rect r="r" b="b" t="t" l="l"/>
            <a:pathLst>
              <a:path h="9252281" w="11384238">
                <a:moveTo>
                  <a:pt x="0" y="0"/>
                </a:moveTo>
                <a:lnTo>
                  <a:pt x="11384238" y="0"/>
                </a:lnTo>
                <a:lnTo>
                  <a:pt x="11384238" y="9252280"/>
                </a:lnTo>
                <a:lnTo>
                  <a:pt x="0" y="9252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3287954"/>
          <a:ext cx="16230600" cy="4951423"/>
        </p:xfrm>
        <a:graphic>
          <a:graphicData uri="http://schemas.openxmlformats.org/drawingml/2006/table">
            <a:tbl>
              <a:tblPr/>
              <a:tblGrid>
                <a:gridCol w="3246120"/>
                <a:gridCol w="3246120"/>
                <a:gridCol w="3246120"/>
                <a:gridCol w="3246120"/>
                <a:gridCol w="3246120"/>
              </a:tblGrid>
              <a:tr h="10929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IBM Plex Sans Bold"/>
                        </a:rPr>
                        <a:t>Objectifs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BM Plex Sans"/>
                        </a:rPr>
                        <a:t>Inscrivez votre objectif ici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BM Plex Sans"/>
                        </a:rPr>
                        <a:t>Inscrivez votre objectif ici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BM Plex Sans"/>
                        </a:rPr>
                        <a:t>Inscrivez votre objectif ici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BM Plex Sans"/>
                        </a:rPr>
                        <a:t>Inscrivez votre objectif ici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823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IBM Plex Sans Bold"/>
                        </a:rPr>
                        <a:t>Étapes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BM Plex Sans"/>
                        </a:rPr>
                        <a:t>Énumérez vos points d'action pour atteindre l'objectif ci-dessus.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BM Plex Sans"/>
                        </a:rPr>
                        <a:t>Énumérez vos points d'action pour atteindre l'objectif ci-dessus.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BM Plex Sans"/>
                        </a:rPr>
                        <a:t>Énumérez vos points d'action pour atteindre l'objectif ci-dessus.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BM Plex Sans"/>
                        </a:rPr>
                        <a:t>Énumérez vos points d'action pour atteindre l'objectif ci-dessus.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760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IBM Plex Sans Bold"/>
                        </a:rPr>
                        <a:t>Indicateur clé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IBM Plex Sans Bold"/>
                        </a:rPr>
                        <a:t>de performance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BM Plex Sans"/>
                        </a:rPr>
                        <a:t>Identifiez les indicateurs clés de performance qui permettront de mesurer votre objectif.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BM Plex Sans"/>
                        </a:rPr>
                        <a:t>Identifiez les indicateurs clés de performance qui permettront de mesurer votre objectif.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BM Plex Sans"/>
                        </a:rPr>
                        <a:t>Identifiez les indicateurs clés de performance qui permettront de mesurer votre objectif.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BM Plex Sans"/>
                        </a:rPr>
                        <a:t>Identifiez les indicateurs clés de performance qui permettront de mesurer votre objectif.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14125158" y="8774301"/>
            <a:ext cx="3134142" cy="483999"/>
            <a:chOff x="0" y="0"/>
            <a:chExt cx="4178856" cy="645332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4178856" cy="645332"/>
            </a:xfrm>
            <a:prstGeom prst="rect">
              <a:avLst/>
            </a:prstGeom>
            <a:solidFill>
              <a:srgbClr val="F05A1B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91683" y="202416"/>
              <a:ext cx="3716088" cy="288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5"/>
                </a:lnSpc>
                <a:spcBef>
                  <a:spcPct val="0"/>
                </a:spcBef>
              </a:pPr>
              <a:r>
                <a:rPr lang="en-US" sz="1325">
                  <a:solidFill>
                    <a:srgbClr val="FFFFFF"/>
                  </a:solidFill>
                  <a:latin typeface="IBM Plex Sans Bold"/>
                  <a:hlinkClick r:id="rId4" action="ppaction://hlinksldjump"/>
                </a:rPr>
                <a:t>RETOURNER À L'ORDRE DU JOUR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611749" y="960462"/>
            <a:ext cx="10647551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 u="none">
                <a:solidFill>
                  <a:srgbClr val="000000"/>
                </a:solidFill>
                <a:latin typeface="IBM Plex Sans"/>
              </a:rPr>
              <a:t>Plan </a:t>
            </a:r>
            <a:r>
              <a:rPr lang="en-US" sz="8500" u="none">
                <a:solidFill>
                  <a:srgbClr val="000000"/>
                </a:solidFill>
                <a:latin typeface="IBM Plex Sans Bold"/>
              </a:rPr>
              <a:t>stratégique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03788" y="427080"/>
            <a:ext cx="3516876" cy="601620"/>
            <a:chOff x="0" y="0"/>
            <a:chExt cx="4689168" cy="80216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102795" y="196515"/>
              <a:ext cx="3586372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75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00000"/>
                  </a:solidFill>
                  <a:latin typeface="IBM Plex Sans Bold"/>
                </a:rPr>
                <a:t>WNEOS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02160" cy="802160"/>
            </a:xfrm>
            <a:custGeom>
              <a:avLst/>
              <a:gdLst/>
              <a:ahLst/>
              <a:cxnLst/>
              <a:rect r="r" b="b" t="t" l="l"/>
              <a:pathLst>
                <a:path h="802160" w="802160">
                  <a:moveTo>
                    <a:pt x="0" y="0"/>
                  </a:moveTo>
                  <a:lnTo>
                    <a:pt x="802160" y="0"/>
                  </a:lnTo>
                  <a:lnTo>
                    <a:pt x="802160" y="802160"/>
                  </a:lnTo>
                  <a:lnTo>
                    <a:pt x="0" y="802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926923"/>
            <a:ext cx="8115300" cy="2336888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679631" y="8774301"/>
            <a:ext cx="3134142" cy="483999"/>
            <a:chOff x="0" y="0"/>
            <a:chExt cx="4178856" cy="645332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4178856" cy="645332"/>
            </a:xfrm>
            <a:prstGeom prst="rect">
              <a:avLst/>
            </a:prstGeom>
            <a:solidFill>
              <a:srgbClr val="F05A1B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291683" y="202416"/>
              <a:ext cx="3716088" cy="288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5"/>
                </a:lnSpc>
                <a:spcBef>
                  <a:spcPct val="0"/>
                </a:spcBef>
              </a:pPr>
              <a:r>
                <a:rPr lang="en-US" sz="1325">
                  <a:solidFill>
                    <a:srgbClr val="FFFFFF"/>
                  </a:solidFill>
                  <a:latin typeface="IBM Plex Sans Bold"/>
                  <a:hlinkClick r:id="rId2" action="ppaction://hlinksldjump"/>
                </a:rPr>
                <a:t>RETOURNER À L'ORDRE DU JOUR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190967"/>
            <a:ext cx="6705600" cy="388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 u="none">
                <a:solidFill>
                  <a:srgbClr val="000000"/>
                </a:solidFill>
                <a:latin typeface="IBM Plex Sans"/>
              </a:rPr>
              <a:t>Indicateurs clés de </a:t>
            </a:r>
            <a:r>
              <a:rPr lang="en-US" sz="8500" u="none">
                <a:solidFill>
                  <a:srgbClr val="000000"/>
                </a:solidFill>
                <a:latin typeface="IBM Plex Sans Bold"/>
              </a:rPr>
              <a:t>performance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58591" y="1421663"/>
            <a:ext cx="1347408" cy="1347408"/>
            <a:chOff x="0" y="0"/>
            <a:chExt cx="1796544" cy="1796544"/>
          </a:xfrm>
        </p:grpSpPr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0"/>
              <a:ext cx="1796544" cy="1796544"/>
              <a:chOff x="0" y="0"/>
              <a:chExt cx="2540000" cy="254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157091" y="0"/>
                <a:ext cx="2468466" cy="2673147"/>
              </a:xfrm>
              <a:custGeom>
                <a:avLst/>
                <a:gdLst/>
                <a:ahLst/>
                <a:cxnLst/>
                <a:rect r="r" b="b" t="t" l="l"/>
                <a:pathLst>
                  <a:path h="2673147" w="2468466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05A1B"/>
              </a:solidFill>
            </p:spPr>
          </p:sp>
        </p:grpSp>
      </p:grpSp>
      <p:grpSp>
        <p:nvGrpSpPr>
          <p:cNvPr name="Group 11" id="11"/>
          <p:cNvGrpSpPr/>
          <p:nvPr/>
        </p:nvGrpSpPr>
        <p:grpSpPr>
          <a:xfrm rot="0">
            <a:off x="11706441" y="1642844"/>
            <a:ext cx="4940012" cy="869693"/>
            <a:chOff x="0" y="0"/>
            <a:chExt cx="6586683" cy="115959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6586683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000000"/>
                  </a:solidFill>
                  <a:latin typeface="IBM Plex Sans Bold"/>
                </a:rPr>
                <a:t>Écrivez le premier ICP ici.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27166"/>
              <a:ext cx="6586683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IBM Plex Sans"/>
                  <a:hlinkClick r:id="rId3" tooltip="https://docs.google.com/spreadsheets/d/1DUF2isFWsqVSYhbaACYtbgcLi_YjDqpE3GLQIVgkKQg/edit#gid=69851113"/>
                </a:rPr>
                <a:t>Expliquez le brièvement.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rot="0">
            <a:off x="9144000" y="3975056"/>
            <a:ext cx="8115300" cy="2336888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15" id="15"/>
          <p:cNvGrpSpPr/>
          <p:nvPr/>
        </p:nvGrpSpPr>
        <p:grpSpPr>
          <a:xfrm rot="0">
            <a:off x="9858591" y="4469796"/>
            <a:ext cx="1347408" cy="1347408"/>
            <a:chOff x="0" y="0"/>
            <a:chExt cx="1796544" cy="1796544"/>
          </a:xfrm>
        </p:grpSpPr>
        <p:grpSp>
          <p:nvGrpSpPr>
            <p:cNvPr name="Group 16" id="16"/>
            <p:cNvGrpSpPr>
              <a:grpSpLocks noChangeAspect="true"/>
            </p:cNvGrpSpPr>
            <p:nvPr/>
          </p:nvGrpSpPr>
          <p:grpSpPr>
            <a:xfrm rot="0">
              <a:off x="0" y="0"/>
              <a:ext cx="1796544" cy="1796544"/>
              <a:chOff x="0" y="0"/>
              <a:chExt cx="2540000" cy="254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157091" y="0"/>
                <a:ext cx="2468466" cy="2673147"/>
              </a:xfrm>
              <a:custGeom>
                <a:avLst/>
                <a:gdLst/>
                <a:ahLst/>
                <a:cxnLst/>
                <a:rect r="r" b="b" t="t" l="l"/>
                <a:pathLst>
                  <a:path h="2673147" w="2468466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05A1B"/>
              </a:solidFill>
            </p:spPr>
          </p:sp>
        </p:grpSp>
      </p:grpSp>
      <p:grpSp>
        <p:nvGrpSpPr>
          <p:cNvPr name="Group 19" id="19"/>
          <p:cNvGrpSpPr/>
          <p:nvPr/>
        </p:nvGrpSpPr>
        <p:grpSpPr>
          <a:xfrm rot="0">
            <a:off x="11706441" y="4690977"/>
            <a:ext cx="4940012" cy="869693"/>
            <a:chOff x="0" y="0"/>
            <a:chExt cx="6586683" cy="1159591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28575"/>
              <a:ext cx="6586683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000000"/>
                  </a:solidFill>
                  <a:latin typeface="IBM Plex Sans Bold"/>
                </a:rPr>
                <a:t>Écrivez le deuxième ICP ici.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627166"/>
              <a:ext cx="6586683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IBM Plex Sans"/>
                  <a:hlinkClick r:id="rId4" tooltip="https://docs.google.com/spreadsheets/d/1DUF2isFWsqVSYhbaACYtbgcLi_YjDqpE3GLQIVgkKQg/edit#gid=69851113"/>
                </a:rPr>
                <a:t>Expliquez le brièvement.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 rot="0">
            <a:off x="9144000" y="7023188"/>
            <a:ext cx="8115300" cy="2336888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23" id="23"/>
          <p:cNvGrpSpPr/>
          <p:nvPr/>
        </p:nvGrpSpPr>
        <p:grpSpPr>
          <a:xfrm rot="0">
            <a:off x="9858591" y="7517928"/>
            <a:ext cx="1347408" cy="1347408"/>
            <a:chOff x="0" y="0"/>
            <a:chExt cx="1796544" cy="1796544"/>
          </a:xfrm>
        </p:grpSpPr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0">
              <a:off x="0" y="0"/>
              <a:ext cx="1796544" cy="1796544"/>
              <a:chOff x="0" y="0"/>
              <a:chExt cx="2540000" cy="25400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157091" y="0"/>
                <a:ext cx="2468466" cy="2673147"/>
              </a:xfrm>
              <a:custGeom>
                <a:avLst/>
                <a:gdLst/>
                <a:ahLst/>
                <a:cxnLst/>
                <a:rect r="r" b="b" t="t" l="l"/>
                <a:pathLst>
                  <a:path h="2673147" w="2468466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05A1B"/>
              </a:solidFill>
            </p:spPr>
          </p:sp>
        </p:grpSp>
      </p:grpSp>
      <p:grpSp>
        <p:nvGrpSpPr>
          <p:cNvPr name="Group 27" id="27"/>
          <p:cNvGrpSpPr/>
          <p:nvPr/>
        </p:nvGrpSpPr>
        <p:grpSpPr>
          <a:xfrm rot="0">
            <a:off x="11706441" y="7739109"/>
            <a:ext cx="4940012" cy="869693"/>
            <a:chOff x="0" y="0"/>
            <a:chExt cx="6586683" cy="1159591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28575"/>
              <a:ext cx="6586683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000000"/>
                  </a:solidFill>
                  <a:latin typeface="IBM Plex Sans Bold"/>
                </a:rPr>
                <a:t>Écrivez le troisième ICP ici.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627166"/>
              <a:ext cx="6586683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IBM Plex Sans"/>
                  <a:hlinkClick r:id="rId5" tooltip="https://docs.google.com/spreadsheets/d/1DUF2isFWsqVSYhbaACYtbgcLi_YjDqpE3GLQIVgkKQg/edit#gid=69851113"/>
                </a:rPr>
                <a:t>Expliquez le brièvement.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403788" y="427080"/>
            <a:ext cx="3516876" cy="601620"/>
            <a:chOff x="0" y="0"/>
            <a:chExt cx="4689168" cy="802160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1102795" y="196515"/>
              <a:ext cx="3586372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75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00000"/>
                  </a:solidFill>
                  <a:latin typeface="IBM Plex Sans Bold"/>
                </a:rPr>
                <a:t>WNEOS</a:t>
              </a:r>
            </a:p>
          </p:txBody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02160" cy="802160"/>
            </a:xfrm>
            <a:custGeom>
              <a:avLst/>
              <a:gdLst/>
              <a:ahLst/>
              <a:cxnLst/>
              <a:rect r="r" b="b" t="t" l="l"/>
              <a:pathLst>
                <a:path h="802160" w="802160">
                  <a:moveTo>
                    <a:pt x="0" y="0"/>
                  </a:moveTo>
                  <a:lnTo>
                    <a:pt x="802160" y="0"/>
                  </a:lnTo>
                  <a:lnTo>
                    <a:pt x="802160" y="802160"/>
                  </a:lnTo>
                  <a:lnTo>
                    <a:pt x="0" y="802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3615623">
            <a:off x="-5483978" y="2542563"/>
            <a:ext cx="14327238" cy="11175245"/>
          </a:xfrm>
          <a:custGeom>
            <a:avLst/>
            <a:gdLst/>
            <a:ahLst/>
            <a:cxnLst/>
            <a:rect r="r" b="b" t="t" l="l"/>
            <a:pathLst>
              <a:path h="11175245" w="14327238">
                <a:moveTo>
                  <a:pt x="0" y="11175245"/>
                </a:moveTo>
                <a:lnTo>
                  <a:pt x="14327238" y="11175245"/>
                </a:lnTo>
                <a:lnTo>
                  <a:pt x="14327238" y="0"/>
                </a:lnTo>
                <a:lnTo>
                  <a:pt x="0" y="0"/>
                </a:lnTo>
                <a:lnTo>
                  <a:pt x="0" y="111752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2997712"/>
          <a:ext cx="16230600" cy="5438775"/>
        </p:xfrm>
        <a:graphic>
          <a:graphicData uri="http://schemas.openxmlformats.org/drawingml/2006/table">
            <a:tbl>
              <a:tblPr/>
              <a:tblGrid>
                <a:gridCol w="3246120"/>
                <a:gridCol w="3246120"/>
                <a:gridCol w="3246120"/>
                <a:gridCol w="3246120"/>
                <a:gridCol w="3246120"/>
              </a:tblGrid>
              <a:tr h="8110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BM Plex Sans Bold"/>
                        </a:rPr>
                        <a:t>Trimestre prévisionnel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BM Plex Sans Bold"/>
                        </a:rPr>
                        <a:t>Trimestre précédent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BM Plex Sans Bold"/>
                        </a:rPr>
                        <a:t>Année prévisionnelle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BM Plex Sans Bold"/>
                        </a:rPr>
                        <a:t>Année précédente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  <a:tr h="1154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BM Plex Sans Bold"/>
                        </a:rPr>
                        <a:t>Recettes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BM Plex Sans"/>
                        </a:rPr>
                        <a:t>… 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BM Plex Sans"/>
                        </a:rPr>
                        <a:t>… 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BM Plex Sans"/>
                        </a:rPr>
                        <a:t>… 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BM Plex Sans"/>
                        </a:rPr>
                        <a:t>… 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40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BM Plex Sans Bold"/>
                        </a:rPr>
                        <a:t>Total des coûts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BM Plex Sans Bold"/>
                        </a:rPr>
                        <a:t>et dépenses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54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BM Plex Sans Bold"/>
                        </a:rPr>
                        <a:t>Dette en cours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54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BM Plex Sans Bold"/>
                        </a:rPr>
                        <a:t>Bénéfice 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14125158" y="8774301"/>
            <a:ext cx="3134142" cy="483999"/>
            <a:chOff x="0" y="0"/>
            <a:chExt cx="4178856" cy="645332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4178856" cy="645332"/>
            </a:xfrm>
            <a:prstGeom prst="rect">
              <a:avLst/>
            </a:prstGeom>
            <a:solidFill>
              <a:srgbClr val="F05A1B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91683" y="202416"/>
              <a:ext cx="3716088" cy="288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5"/>
                </a:lnSpc>
                <a:spcBef>
                  <a:spcPct val="0"/>
                </a:spcBef>
              </a:pPr>
              <a:r>
                <a:rPr lang="en-US" sz="1325">
                  <a:solidFill>
                    <a:srgbClr val="FFFFFF"/>
                  </a:solidFill>
                  <a:latin typeface="IBM Plex Sans Bold"/>
                  <a:hlinkClick r:id="rId4" action="ppaction://hlinksldjump"/>
                </a:rPr>
                <a:t>RETOURNER À L'ORDRE DU JOUR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886903" y="1038225"/>
            <a:ext cx="12372397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u="none">
                <a:solidFill>
                  <a:srgbClr val="000000"/>
                </a:solidFill>
                <a:latin typeface="IBM Plex Sans"/>
              </a:rPr>
              <a:t>Perspectives </a:t>
            </a:r>
            <a:r>
              <a:rPr lang="en-US" sz="8499" u="none">
                <a:solidFill>
                  <a:srgbClr val="000000"/>
                </a:solidFill>
                <a:latin typeface="IBM Plex Sans Bold"/>
              </a:rPr>
              <a:t>financières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03788" y="427080"/>
            <a:ext cx="3516876" cy="601620"/>
            <a:chOff x="0" y="0"/>
            <a:chExt cx="4689168" cy="80216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102795" y="196515"/>
              <a:ext cx="3586372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75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00000"/>
                  </a:solidFill>
                  <a:latin typeface="IBM Plex Sans Bold"/>
                </a:rPr>
                <a:t>WNEOS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02160" cy="802160"/>
            </a:xfrm>
            <a:custGeom>
              <a:avLst/>
              <a:gdLst/>
              <a:ahLst/>
              <a:cxnLst/>
              <a:rect r="r" b="b" t="t" l="l"/>
              <a:pathLst>
                <a:path h="802160" w="802160">
                  <a:moveTo>
                    <a:pt x="0" y="0"/>
                  </a:moveTo>
                  <a:lnTo>
                    <a:pt x="802160" y="0"/>
                  </a:lnTo>
                  <a:lnTo>
                    <a:pt x="802160" y="802160"/>
                  </a:lnTo>
                  <a:lnTo>
                    <a:pt x="0" y="802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82663" y="922626"/>
            <a:ext cx="2233615" cy="1852615"/>
            <a:chOff x="0" y="0"/>
            <a:chExt cx="812800" cy="6741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74156"/>
            </a:xfrm>
            <a:custGeom>
              <a:avLst/>
              <a:gdLst/>
              <a:ahLst/>
              <a:cxnLst/>
              <a:rect r="r" b="b" t="t" l="l"/>
              <a:pathLst>
                <a:path h="67415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674156"/>
                  </a:lnTo>
                  <a:lnTo>
                    <a:pt x="0" y="674156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IBM Plex Sans"/>
                </a:rPr>
                <a:t>Copiez une note, faites-la glisser sur le tableau et écrivez vos idées.</a:t>
              </a:r>
            </a:p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856026" y="922626"/>
            <a:ext cx="1966915" cy="1852615"/>
            <a:chOff x="0" y="0"/>
            <a:chExt cx="862947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2947" cy="812800"/>
            </a:xfrm>
            <a:custGeom>
              <a:avLst/>
              <a:gdLst/>
              <a:ahLst/>
              <a:cxnLst/>
              <a:rect r="r" b="b" t="t" l="l"/>
              <a:pathLst>
                <a:path h="812800" w="862947">
                  <a:moveTo>
                    <a:pt x="431473" y="0"/>
                  </a:moveTo>
                  <a:cubicBezTo>
                    <a:pt x="193177" y="0"/>
                    <a:pt x="0" y="181951"/>
                    <a:pt x="0" y="406400"/>
                  </a:cubicBezTo>
                  <a:cubicBezTo>
                    <a:pt x="0" y="630849"/>
                    <a:pt x="193177" y="812800"/>
                    <a:pt x="431473" y="812800"/>
                  </a:cubicBezTo>
                  <a:cubicBezTo>
                    <a:pt x="669770" y="812800"/>
                    <a:pt x="862947" y="630849"/>
                    <a:pt x="862947" y="406400"/>
                  </a:cubicBezTo>
                  <a:cubicBezTo>
                    <a:pt x="862947" y="181951"/>
                    <a:pt x="669770" y="0"/>
                    <a:pt x="431473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IBM Plex Sans"/>
                </a:rPr>
                <a:t>Copiez une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IBM Plex Sans"/>
                </a:rPr>
                <a:t>note, faites-la glisser sur le tableau et écrivez vos 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IBM Plex Sans"/>
                </a:rPr>
                <a:t>idées.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64828">
            <a:off x="13182293" y="-1586711"/>
            <a:ext cx="7621085" cy="6290859"/>
          </a:xfrm>
          <a:custGeom>
            <a:avLst/>
            <a:gdLst/>
            <a:ahLst/>
            <a:cxnLst/>
            <a:rect r="r" b="b" t="t" l="l"/>
            <a:pathLst>
              <a:path h="6290859" w="7621085">
                <a:moveTo>
                  <a:pt x="0" y="0"/>
                </a:moveTo>
                <a:lnTo>
                  <a:pt x="7621085" y="0"/>
                </a:lnTo>
                <a:lnTo>
                  <a:pt x="7621085" y="6290859"/>
                </a:lnTo>
                <a:lnTo>
                  <a:pt x="0" y="6290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282663" y="3242716"/>
            <a:ext cx="10976637" cy="4434632"/>
            <a:chOff x="0" y="0"/>
            <a:chExt cx="167930437" cy="678449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2390" y="72390"/>
              <a:ext cx="167785656" cy="67700193"/>
            </a:xfrm>
            <a:custGeom>
              <a:avLst/>
              <a:gdLst/>
              <a:ahLst/>
              <a:cxnLst/>
              <a:rect r="r" b="b" t="t" l="l"/>
              <a:pathLst>
                <a:path h="67700193" w="167785656">
                  <a:moveTo>
                    <a:pt x="0" y="0"/>
                  </a:moveTo>
                  <a:lnTo>
                    <a:pt x="167785656" y="0"/>
                  </a:lnTo>
                  <a:lnTo>
                    <a:pt x="167785656" y="67700193"/>
                  </a:lnTo>
                  <a:lnTo>
                    <a:pt x="0" y="67700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7930438" cy="67844975"/>
            </a:xfrm>
            <a:custGeom>
              <a:avLst/>
              <a:gdLst/>
              <a:ahLst/>
              <a:cxnLst/>
              <a:rect r="r" b="b" t="t" l="l"/>
              <a:pathLst>
                <a:path h="67844975" w="167930438">
                  <a:moveTo>
                    <a:pt x="167785653" y="67700190"/>
                  </a:moveTo>
                  <a:lnTo>
                    <a:pt x="167930438" y="67700190"/>
                  </a:lnTo>
                  <a:lnTo>
                    <a:pt x="167930438" y="67844975"/>
                  </a:lnTo>
                  <a:lnTo>
                    <a:pt x="167785653" y="67844975"/>
                  </a:lnTo>
                  <a:lnTo>
                    <a:pt x="167785653" y="677001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7700190"/>
                  </a:lnTo>
                  <a:lnTo>
                    <a:pt x="0" y="67700190"/>
                  </a:lnTo>
                  <a:lnTo>
                    <a:pt x="0" y="144780"/>
                  </a:lnTo>
                  <a:close/>
                  <a:moveTo>
                    <a:pt x="0" y="67700190"/>
                  </a:moveTo>
                  <a:lnTo>
                    <a:pt x="144780" y="67700190"/>
                  </a:lnTo>
                  <a:lnTo>
                    <a:pt x="144780" y="67844975"/>
                  </a:lnTo>
                  <a:lnTo>
                    <a:pt x="0" y="67844975"/>
                  </a:lnTo>
                  <a:lnTo>
                    <a:pt x="0" y="67700190"/>
                  </a:lnTo>
                  <a:close/>
                  <a:moveTo>
                    <a:pt x="167785653" y="144780"/>
                  </a:moveTo>
                  <a:lnTo>
                    <a:pt x="167930438" y="144780"/>
                  </a:lnTo>
                  <a:lnTo>
                    <a:pt x="167930438" y="67700190"/>
                  </a:lnTo>
                  <a:lnTo>
                    <a:pt x="167785653" y="67700190"/>
                  </a:lnTo>
                  <a:lnTo>
                    <a:pt x="167785653" y="144780"/>
                  </a:lnTo>
                  <a:close/>
                  <a:moveTo>
                    <a:pt x="144780" y="67700190"/>
                  </a:moveTo>
                  <a:lnTo>
                    <a:pt x="167785653" y="67700190"/>
                  </a:lnTo>
                  <a:lnTo>
                    <a:pt x="167785653" y="67844975"/>
                  </a:lnTo>
                  <a:lnTo>
                    <a:pt x="144780" y="67844975"/>
                  </a:lnTo>
                  <a:lnTo>
                    <a:pt x="144780" y="67700190"/>
                  </a:lnTo>
                  <a:close/>
                  <a:moveTo>
                    <a:pt x="167785653" y="0"/>
                  </a:moveTo>
                  <a:lnTo>
                    <a:pt x="167930438" y="0"/>
                  </a:lnTo>
                  <a:lnTo>
                    <a:pt x="167930438" y="144780"/>
                  </a:lnTo>
                  <a:lnTo>
                    <a:pt x="167785653" y="144780"/>
                  </a:lnTo>
                  <a:lnTo>
                    <a:pt x="16778565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67785653" y="0"/>
                  </a:lnTo>
                  <a:lnTo>
                    <a:pt x="16778565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4114750" y="922626"/>
            <a:ext cx="840801" cy="840798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13718" r="0" b="-36375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5133392" y="922626"/>
            <a:ext cx="840801" cy="840798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6152034" y="922626"/>
            <a:ext cx="840801" cy="840798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5046" t="0" r="-25046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679403" y="4057092"/>
            <a:ext cx="2506383" cy="1315879"/>
            <a:chOff x="0" y="0"/>
            <a:chExt cx="1035847" cy="54383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35847" cy="543831"/>
            </a:xfrm>
            <a:custGeom>
              <a:avLst/>
              <a:gdLst/>
              <a:ahLst/>
              <a:cxnLst/>
              <a:rect r="r" b="b" t="t" l="l"/>
              <a:pathLst>
                <a:path h="543831" w="1035847">
                  <a:moveTo>
                    <a:pt x="0" y="0"/>
                  </a:moveTo>
                  <a:lnTo>
                    <a:pt x="1035847" y="0"/>
                  </a:lnTo>
                  <a:lnTo>
                    <a:pt x="1035847" y="543831"/>
                  </a:lnTo>
                  <a:lnTo>
                    <a:pt x="0" y="543831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IBM Plex Sans"/>
                </a:rPr>
                <a:t>Inscrivez une note ici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682345" y="5087777"/>
            <a:ext cx="1966688" cy="1966688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IBM Plex Sans"/>
                </a:rPr>
                <a:t>Inscrivez une note ici</a:t>
              </a:r>
            </a:p>
          </p:txBody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5133392" y="6360427"/>
            <a:ext cx="840801" cy="840798"/>
            <a:chOff x="0" y="0"/>
            <a:chExt cx="6350000" cy="63499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5046" t="0" r="-25046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282663" y="7991672"/>
            <a:ext cx="10976637" cy="1274445"/>
            <a:chOff x="0" y="0"/>
            <a:chExt cx="8280933" cy="96146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280933" cy="961460"/>
            </a:xfrm>
            <a:custGeom>
              <a:avLst/>
              <a:gdLst/>
              <a:ahLst/>
              <a:cxnLst/>
              <a:rect r="r" b="b" t="t" l="l"/>
              <a:pathLst>
                <a:path h="961460" w="8280933">
                  <a:moveTo>
                    <a:pt x="21159" y="0"/>
                  </a:moveTo>
                  <a:lnTo>
                    <a:pt x="8259773" y="0"/>
                  </a:lnTo>
                  <a:cubicBezTo>
                    <a:pt x="8271459" y="0"/>
                    <a:pt x="8280933" y="9473"/>
                    <a:pt x="8280933" y="21159"/>
                  </a:cubicBezTo>
                  <a:lnTo>
                    <a:pt x="8280933" y="940300"/>
                  </a:lnTo>
                  <a:cubicBezTo>
                    <a:pt x="8280933" y="945912"/>
                    <a:pt x="8278703" y="951294"/>
                    <a:pt x="8274735" y="955262"/>
                  </a:cubicBezTo>
                  <a:cubicBezTo>
                    <a:pt x="8270767" y="959230"/>
                    <a:pt x="8265385" y="961460"/>
                    <a:pt x="8259773" y="961460"/>
                  </a:cubicBezTo>
                  <a:lnTo>
                    <a:pt x="21159" y="961460"/>
                  </a:lnTo>
                  <a:cubicBezTo>
                    <a:pt x="15547" y="961460"/>
                    <a:pt x="10166" y="959230"/>
                    <a:pt x="6197" y="955262"/>
                  </a:cubicBezTo>
                  <a:cubicBezTo>
                    <a:pt x="2229" y="951294"/>
                    <a:pt x="0" y="945912"/>
                    <a:pt x="0" y="940300"/>
                  </a:cubicBezTo>
                  <a:lnTo>
                    <a:pt x="0" y="21159"/>
                  </a:lnTo>
                  <a:cubicBezTo>
                    <a:pt x="0" y="15547"/>
                    <a:pt x="2229" y="10166"/>
                    <a:pt x="6197" y="6197"/>
                  </a:cubicBezTo>
                  <a:cubicBezTo>
                    <a:pt x="10166" y="2229"/>
                    <a:pt x="15547" y="0"/>
                    <a:pt x="21159" y="0"/>
                  </a:cubicBezTo>
                  <a:close/>
                </a:path>
              </a:pathLst>
            </a:custGeom>
            <a:solidFill>
              <a:srgbClr val="F4F4F4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240"/>
                </a:lnSpc>
              </a:pPr>
              <a:r>
                <a:rPr lang="en-US" sz="1600">
                  <a:solidFill>
                    <a:srgbClr val="F24300"/>
                  </a:solidFill>
                  <a:latin typeface="IBM Plex Sans Bold"/>
                </a:rPr>
                <a:t>Astuce :</a:t>
              </a:r>
              <a:r>
                <a:rPr lang="en-US" sz="1600">
                  <a:solidFill>
                    <a:srgbClr val="000000"/>
                  </a:solidFill>
                  <a:latin typeface="IBM Plex Sans"/>
                </a:rPr>
                <a:t> la collaboration facilite le travail d'équipe ! Cliquez sur "Partager" et invitez vos coéquipiers à remplir ce tableau. Utilisez cette page de tableau blanc pour des bulletins, des séances de brainstorming et d'autres idées d'échanges amusantes !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28700" y="5778115"/>
            <a:ext cx="4510861" cy="256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IBM Plex Sans"/>
              </a:rPr>
              <a:t>Tableau </a:t>
            </a:r>
            <a:r>
              <a:rPr lang="en-US" sz="8499">
                <a:solidFill>
                  <a:srgbClr val="000000"/>
                </a:solidFill>
                <a:latin typeface="IBM Plex Sans Bold"/>
              </a:rPr>
              <a:t>Blanc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028700" y="8774301"/>
            <a:ext cx="3134142" cy="483999"/>
            <a:chOff x="0" y="0"/>
            <a:chExt cx="4178856" cy="645332"/>
          </a:xfrm>
        </p:grpSpPr>
        <p:sp>
          <p:nvSpPr>
            <p:cNvPr name="AutoShape 31" id="31"/>
            <p:cNvSpPr/>
            <p:nvPr/>
          </p:nvSpPr>
          <p:spPr>
            <a:xfrm rot="0">
              <a:off x="0" y="0"/>
              <a:ext cx="4178856" cy="645332"/>
            </a:xfrm>
            <a:prstGeom prst="rect">
              <a:avLst/>
            </a:prstGeom>
            <a:solidFill>
              <a:srgbClr val="F05A1B"/>
            </a:solid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291683" y="202416"/>
              <a:ext cx="3716088" cy="288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5"/>
                </a:lnSpc>
                <a:spcBef>
                  <a:spcPct val="0"/>
                </a:spcBef>
              </a:pPr>
              <a:r>
                <a:rPr lang="en-US" sz="1325">
                  <a:solidFill>
                    <a:srgbClr val="FFFFFF"/>
                  </a:solidFill>
                  <a:latin typeface="IBM Plex Sans Bold"/>
                  <a:hlinkClick r:id="rId7" action="ppaction://hlinksldjump"/>
                </a:rPr>
                <a:t>RETOURNER À L'ORDRE DU JOUR</a:t>
              </a:r>
            </a:p>
          </p:txBody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11921663" y="4952572"/>
            <a:ext cx="840801" cy="840798"/>
            <a:chOff x="0" y="0"/>
            <a:chExt cx="6350000" cy="634997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13718" r="0" b="-36375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403788" y="427080"/>
            <a:ext cx="3516876" cy="601620"/>
            <a:chOff x="0" y="0"/>
            <a:chExt cx="4689168" cy="802160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1102795" y="196515"/>
              <a:ext cx="3586372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75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00000"/>
                  </a:solidFill>
                  <a:latin typeface="IBM Plex Sans Bold"/>
                </a:rPr>
                <a:t>WNEOS</a:t>
              </a:r>
            </a:p>
          </p:txBody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02160" cy="802160"/>
            </a:xfrm>
            <a:custGeom>
              <a:avLst/>
              <a:gdLst/>
              <a:ahLst/>
              <a:cxnLst/>
              <a:rect r="r" b="b" t="t" l="l"/>
              <a:pathLst>
                <a:path h="802160" w="802160">
                  <a:moveTo>
                    <a:pt x="0" y="0"/>
                  </a:moveTo>
                  <a:lnTo>
                    <a:pt x="802160" y="0"/>
                  </a:lnTo>
                  <a:lnTo>
                    <a:pt x="802160" y="802160"/>
                  </a:lnTo>
                  <a:lnTo>
                    <a:pt x="0" y="802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38242" y="4217195"/>
            <a:ext cx="3523234" cy="1500320"/>
            <a:chOff x="0" y="0"/>
            <a:chExt cx="812800" cy="3461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46119"/>
            </a:xfrm>
            <a:custGeom>
              <a:avLst/>
              <a:gdLst/>
              <a:ahLst/>
              <a:cxnLst/>
              <a:rect r="r" b="b" t="t" l="l"/>
              <a:pathLst>
                <a:path h="346119" w="812800">
                  <a:moveTo>
                    <a:pt x="131843" y="0"/>
                  </a:moveTo>
                  <a:lnTo>
                    <a:pt x="680957" y="0"/>
                  </a:lnTo>
                  <a:cubicBezTo>
                    <a:pt x="753772" y="0"/>
                    <a:pt x="812800" y="59028"/>
                    <a:pt x="812800" y="131843"/>
                  </a:cubicBezTo>
                  <a:lnTo>
                    <a:pt x="812800" y="214276"/>
                  </a:lnTo>
                  <a:cubicBezTo>
                    <a:pt x="812800" y="287091"/>
                    <a:pt x="753772" y="346119"/>
                    <a:pt x="680957" y="346119"/>
                  </a:cubicBezTo>
                  <a:lnTo>
                    <a:pt x="131843" y="346119"/>
                  </a:lnTo>
                  <a:cubicBezTo>
                    <a:pt x="59028" y="346119"/>
                    <a:pt x="0" y="287091"/>
                    <a:pt x="0" y="214276"/>
                  </a:cubicBezTo>
                  <a:lnTo>
                    <a:pt x="0" y="131843"/>
                  </a:lnTo>
                  <a:cubicBezTo>
                    <a:pt x="0" y="59028"/>
                    <a:pt x="59028" y="0"/>
                    <a:pt x="13184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BM Plex Sans"/>
                </a:rPr>
                <a:t>Ajoutez un sujet principal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173393" y="4422194"/>
            <a:ext cx="1742542" cy="1090322"/>
            <a:chOff x="0" y="0"/>
            <a:chExt cx="851072" cy="5325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1072" cy="532522"/>
            </a:xfrm>
            <a:custGeom>
              <a:avLst/>
              <a:gdLst/>
              <a:ahLst/>
              <a:cxnLst/>
              <a:rect r="r" b="b" t="t" l="l"/>
              <a:pathLst>
                <a:path h="532522" w="851072">
                  <a:moveTo>
                    <a:pt x="0" y="0"/>
                  </a:moveTo>
                  <a:lnTo>
                    <a:pt x="851072" y="0"/>
                  </a:lnTo>
                  <a:lnTo>
                    <a:pt x="851072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F05A1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IBM Plex Sans"/>
                </a:rPr>
                <a:t>Ajoutez une idée connexe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32218" y="2348938"/>
            <a:ext cx="1935282" cy="1090322"/>
            <a:chOff x="0" y="0"/>
            <a:chExt cx="945208" cy="5325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5208" cy="532522"/>
            </a:xfrm>
            <a:custGeom>
              <a:avLst/>
              <a:gdLst/>
              <a:ahLst/>
              <a:cxnLst/>
              <a:rect r="r" b="b" t="t" l="l"/>
              <a:pathLst>
                <a:path h="532522" w="945208">
                  <a:moveTo>
                    <a:pt x="0" y="0"/>
                  </a:moveTo>
                  <a:lnTo>
                    <a:pt x="945208" y="0"/>
                  </a:lnTo>
                  <a:lnTo>
                    <a:pt x="945208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F05A1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IBM Plex Sans"/>
                </a:rPr>
                <a:t>Ajoutez une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IBM Plex Sans"/>
                </a:rPr>
                <a:t>idée connexe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707195" y="6583352"/>
            <a:ext cx="1985329" cy="1090322"/>
            <a:chOff x="0" y="0"/>
            <a:chExt cx="969651" cy="5325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69651" cy="532522"/>
            </a:xfrm>
            <a:custGeom>
              <a:avLst/>
              <a:gdLst/>
              <a:ahLst/>
              <a:cxnLst/>
              <a:rect r="r" b="b" t="t" l="l"/>
              <a:pathLst>
                <a:path h="532522" w="969651">
                  <a:moveTo>
                    <a:pt x="0" y="0"/>
                  </a:moveTo>
                  <a:lnTo>
                    <a:pt x="969651" y="0"/>
                  </a:lnTo>
                  <a:lnTo>
                    <a:pt x="969651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F05A1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IBM Plex Sans"/>
                </a:rPr>
                <a:t>Ajoutez une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IBM Plex Sans"/>
                </a:rPr>
                <a:t>idée connexe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483783" y="4422194"/>
            <a:ext cx="1742542" cy="1090322"/>
            <a:chOff x="0" y="0"/>
            <a:chExt cx="851072" cy="5325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1072" cy="532522"/>
            </a:xfrm>
            <a:custGeom>
              <a:avLst/>
              <a:gdLst/>
              <a:ahLst/>
              <a:cxnLst/>
              <a:rect r="r" b="b" t="t" l="l"/>
              <a:pathLst>
                <a:path h="532522" w="851072">
                  <a:moveTo>
                    <a:pt x="0" y="0"/>
                  </a:moveTo>
                  <a:lnTo>
                    <a:pt x="851072" y="0"/>
                  </a:lnTo>
                  <a:lnTo>
                    <a:pt x="851072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F05A1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IBM Plex Sans"/>
                </a:rPr>
                <a:t>Ajoutez une idée connexe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8915935" y="4957830"/>
            <a:ext cx="1022308" cy="1905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>
            <a:off x="11310891" y="3818702"/>
            <a:ext cx="777935" cy="1905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>
            <a:off x="11266940" y="6140908"/>
            <a:ext cx="865838" cy="1905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0" id="20"/>
          <p:cNvGrpSpPr/>
          <p:nvPr/>
        </p:nvGrpSpPr>
        <p:grpSpPr>
          <a:xfrm rot="0">
            <a:off x="13146974" y="2446356"/>
            <a:ext cx="2272258" cy="957262"/>
            <a:chOff x="0" y="0"/>
            <a:chExt cx="1109790" cy="46753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09790" cy="467535"/>
            </a:xfrm>
            <a:custGeom>
              <a:avLst/>
              <a:gdLst/>
              <a:ahLst/>
              <a:cxnLst/>
              <a:rect r="r" b="b" t="t" l="l"/>
              <a:pathLst>
                <a:path h="467535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67535"/>
                  </a:lnTo>
                  <a:lnTo>
                    <a:pt x="0" y="467535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IBM Plex Sans"/>
                </a:rPr>
                <a:t>Ajoutez une autre idée sous-jacente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>
            <a:off x="12667456" y="2889157"/>
            <a:ext cx="479562" cy="1905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4" id="24"/>
          <p:cNvGrpSpPr/>
          <p:nvPr/>
        </p:nvGrpSpPr>
        <p:grpSpPr>
          <a:xfrm rot="0">
            <a:off x="13339871" y="910215"/>
            <a:ext cx="1867414" cy="1223962"/>
            <a:chOff x="0" y="0"/>
            <a:chExt cx="912060" cy="59779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12060" cy="597793"/>
            </a:xfrm>
            <a:custGeom>
              <a:avLst/>
              <a:gdLst/>
              <a:ahLst/>
              <a:cxnLst/>
              <a:rect r="r" b="b" t="t" l="l"/>
              <a:pathLst>
                <a:path h="597793" w="912060">
                  <a:moveTo>
                    <a:pt x="0" y="0"/>
                  </a:moveTo>
                  <a:lnTo>
                    <a:pt x="912060" y="0"/>
                  </a:lnTo>
                  <a:lnTo>
                    <a:pt x="912060" y="597793"/>
                  </a:lnTo>
                  <a:lnTo>
                    <a:pt x="0" y="597793"/>
                  </a:lnTo>
                  <a:close/>
                </a:path>
              </a:pathLst>
            </a:custGeom>
            <a:solidFill>
              <a:srgbClr val="FFDFD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IBM Plex Sans"/>
                </a:rPr>
                <a:t>Ajoutez encore plus d'idées sous-jacentes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6051219" y="2436831"/>
            <a:ext cx="1863094" cy="1223962"/>
            <a:chOff x="0" y="0"/>
            <a:chExt cx="909951" cy="59779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09951" cy="597793"/>
            </a:xfrm>
            <a:custGeom>
              <a:avLst/>
              <a:gdLst/>
              <a:ahLst/>
              <a:cxnLst/>
              <a:rect r="r" b="b" t="t" l="l"/>
              <a:pathLst>
                <a:path h="597793" w="909951">
                  <a:moveTo>
                    <a:pt x="0" y="0"/>
                  </a:moveTo>
                  <a:lnTo>
                    <a:pt x="909951" y="0"/>
                  </a:lnTo>
                  <a:lnTo>
                    <a:pt x="909951" y="597793"/>
                  </a:lnTo>
                  <a:lnTo>
                    <a:pt x="0" y="597793"/>
                  </a:lnTo>
                  <a:close/>
                </a:path>
              </a:pathLst>
            </a:custGeom>
            <a:solidFill>
              <a:srgbClr val="FFDFD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IBM Plex Sans"/>
                </a:rPr>
                <a:t>Ajoutez encore plus d'idées sous-jacentes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923903" y="6680771"/>
            <a:ext cx="2272258" cy="957262"/>
            <a:chOff x="0" y="0"/>
            <a:chExt cx="1109790" cy="46753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09790" cy="467535"/>
            </a:xfrm>
            <a:custGeom>
              <a:avLst/>
              <a:gdLst/>
              <a:ahLst/>
              <a:cxnLst/>
              <a:rect r="r" b="b" t="t" l="l"/>
              <a:pathLst>
                <a:path h="467535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67535"/>
                  </a:lnTo>
                  <a:lnTo>
                    <a:pt x="0" y="467535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IBM Plex Sans"/>
                </a:rPr>
                <a:t>Ajoutez une autre idée sous-jacente</a:t>
              </a:r>
            </a:p>
          </p:txBody>
        </p:sp>
      </p:grpSp>
      <p:sp>
        <p:nvSpPr>
          <p:cNvPr name="AutoShape 33" id="33"/>
          <p:cNvSpPr/>
          <p:nvPr/>
        </p:nvSpPr>
        <p:spPr>
          <a:xfrm>
            <a:off x="10196117" y="7123780"/>
            <a:ext cx="511123" cy="1905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4" id="34"/>
          <p:cNvGrpSpPr/>
          <p:nvPr/>
        </p:nvGrpSpPr>
        <p:grpSpPr>
          <a:xfrm rot="0">
            <a:off x="10563730" y="8216913"/>
            <a:ext cx="2272258" cy="957262"/>
            <a:chOff x="0" y="0"/>
            <a:chExt cx="1109790" cy="46753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09790" cy="467535"/>
            </a:xfrm>
            <a:custGeom>
              <a:avLst/>
              <a:gdLst/>
              <a:ahLst/>
              <a:cxnLst/>
              <a:rect r="r" b="b" t="t" l="l"/>
              <a:pathLst>
                <a:path h="467535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67535"/>
                  </a:lnTo>
                  <a:lnTo>
                    <a:pt x="0" y="467535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IBM Plex Sans"/>
                </a:rPr>
                <a:t>Ajoutez une autre idée sous-jacente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>
            <a:off x="11428240" y="7935768"/>
            <a:ext cx="543238" cy="1905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8" id="38"/>
          <p:cNvGrpSpPr/>
          <p:nvPr/>
        </p:nvGrpSpPr>
        <p:grpSpPr>
          <a:xfrm rot="0">
            <a:off x="5740870" y="6690438"/>
            <a:ext cx="1723385" cy="1223962"/>
            <a:chOff x="0" y="0"/>
            <a:chExt cx="841716" cy="59779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41715" cy="597793"/>
            </a:xfrm>
            <a:custGeom>
              <a:avLst/>
              <a:gdLst/>
              <a:ahLst/>
              <a:cxnLst/>
              <a:rect r="r" b="b" t="t" l="l"/>
              <a:pathLst>
                <a:path h="597793" w="841715">
                  <a:moveTo>
                    <a:pt x="0" y="0"/>
                  </a:moveTo>
                  <a:lnTo>
                    <a:pt x="841715" y="0"/>
                  </a:lnTo>
                  <a:lnTo>
                    <a:pt x="841715" y="597793"/>
                  </a:lnTo>
                  <a:lnTo>
                    <a:pt x="0" y="597793"/>
                  </a:lnTo>
                  <a:close/>
                </a:path>
              </a:pathLst>
            </a:custGeom>
            <a:solidFill>
              <a:srgbClr val="FFDFD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IBM Plex Sans"/>
                </a:rPr>
                <a:t>Ajoutez encore plus d'idées sous-jacentes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8227536" y="8233934"/>
            <a:ext cx="1664992" cy="1223962"/>
            <a:chOff x="0" y="0"/>
            <a:chExt cx="813196" cy="597793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3196" cy="597793"/>
            </a:xfrm>
            <a:custGeom>
              <a:avLst/>
              <a:gdLst/>
              <a:ahLst/>
              <a:cxnLst/>
              <a:rect r="r" b="b" t="t" l="l"/>
              <a:pathLst>
                <a:path h="597793" w="813196">
                  <a:moveTo>
                    <a:pt x="0" y="0"/>
                  </a:moveTo>
                  <a:lnTo>
                    <a:pt x="813196" y="0"/>
                  </a:lnTo>
                  <a:lnTo>
                    <a:pt x="813196" y="597793"/>
                  </a:lnTo>
                  <a:lnTo>
                    <a:pt x="0" y="597793"/>
                  </a:lnTo>
                  <a:close/>
                </a:path>
              </a:pathLst>
            </a:custGeom>
            <a:solidFill>
              <a:srgbClr val="FFDFDF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IBM Plex Sans"/>
                </a:rPr>
                <a:t>Ajoutez encore plus d'idées sous-jacentes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>
            <a:off x="7462913" y="7174752"/>
            <a:ext cx="462333" cy="1905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5" id="45"/>
          <p:cNvSpPr/>
          <p:nvPr/>
        </p:nvSpPr>
        <p:spPr>
          <a:xfrm>
            <a:off x="8762082" y="7926459"/>
            <a:ext cx="595901" cy="1905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6" id="46"/>
          <p:cNvGrpSpPr/>
          <p:nvPr/>
        </p:nvGrpSpPr>
        <p:grpSpPr>
          <a:xfrm rot="0">
            <a:off x="10551824" y="910215"/>
            <a:ext cx="2272258" cy="957262"/>
            <a:chOff x="0" y="0"/>
            <a:chExt cx="1109790" cy="467535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109790" cy="467535"/>
            </a:xfrm>
            <a:custGeom>
              <a:avLst/>
              <a:gdLst/>
              <a:ahLst/>
              <a:cxnLst/>
              <a:rect r="r" b="b" t="t" l="l"/>
              <a:pathLst>
                <a:path h="467535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67535"/>
                  </a:lnTo>
                  <a:lnTo>
                    <a:pt x="0" y="467535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IBM Plex Sans"/>
                </a:rPr>
                <a:t>Ajoutez une autre idée sous-jacente</a:t>
              </a:r>
            </a:p>
          </p:txBody>
        </p:sp>
      </p:grpSp>
      <p:sp>
        <p:nvSpPr>
          <p:cNvPr name="AutoShape 49" id="49"/>
          <p:cNvSpPr/>
          <p:nvPr/>
        </p:nvSpPr>
        <p:spPr>
          <a:xfrm>
            <a:off x="11456125" y="2098682"/>
            <a:ext cx="481498" cy="1905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0" id="50"/>
          <p:cNvSpPr/>
          <p:nvPr/>
        </p:nvSpPr>
        <p:spPr>
          <a:xfrm>
            <a:off x="14125397" y="2280742"/>
            <a:ext cx="312196" cy="1905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1" id="51"/>
          <p:cNvSpPr/>
          <p:nvPr/>
        </p:nvSpPr>
        <p:spPr>
          <a:xfrm>
            <a:off x="15418243" y="2940488"/>
            <a:ext cx="633965" cy="1905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2" id="52"/>
          <p:cNvSpPr/>
          <p:nvPr/>
        </p:nvSpPr>
        <p:spPr>
          <a:xfrm>
            <a:off x="13461476" y="4957830"/>
            <a:ext cx="1022308" cy="1905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3" id="53"/>
          <p:cNvSpPr/>
          <p:nvPr/>
        </p:nvSpPr>
        <p:spPr>
          <a:xfrm rot="0">
            <a:off x="0" y="0"/>
            <a:ext cx="5479949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54" id="54"/>
          <p:cNvSpPr txBox="true"/>
          <p:nvPr/>
        </p:nvSpPr>
        <p:spPr>
          <a:xfrm rot="0">
            <a:off x="1028700" y="2320481"/>
            <a:ext cx="3566349" cy="109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IBM Plex Sans Bold"/>
              </a:rPr>
              <a:t>Vous avez besoin d'un minuteur ? Trouvez le symbole de l'horloge en bas à gauche et commencez le brainstorming !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1014556" y="5441290"/>
            <a:ext cx="3745239" cy="2931795"/>
            <a:chOff x="0" y="0"/>
            <a:chExt cx="2825462" cy="2211788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2825462" cy="2211788"/>
            </a:xfrm>
            <a:custGeom>
              <a:avLst/>
              <a:gdLst/>
              <a:ahLst/>
              <a:cxnLst/>
              <a:rect r="r" b="b" t="t" l="l"/>
              <a:pathLst>
                <a:path h="2211788" w="2825462">
                  <a:moveTo>
                    <a:pt x="62014" y="0"/>
                  </a:moveTo>
                  <a:lnTo>
                    <a:pt x="2763448" y="0"/>
                  </a:lnTo>
                  <a:cubicBezTo>
                    <a:pt x="2779895" y="0"/>
                    <a:pt x="2795669" y="6534"/>
                    <a:pt x="2807298" y="18164"/>
                  </a:cubicBezTo>
                  <a:cubicBezTo>
                    <a:pt x="2818928" y="29793"/>
                    <a:pt x="2825462" y="45567"/>
                    <a:pt x="2825462" y="62014"/>
                  </a:cubicBezTo>
                  <a:lnTo>
                    <a:pt x="2825462" y="2149774"/>
                  </a:lnTo>
                  <a:cubicBezTo>
                    <a:pt x="2825462" y="2184024"/>
                    <a:pt x="2797697" y="2211788"/>
                    <a:pt x="2763448" y="2211788"/>
                  </a:cubicBezTo>
                  <a:lnTo>
                    <a:pt x="62014" y="2211788"/>
                  </a:lnTo>
                  <a:cubicBezTo>
                    <a:pt x="45567" y="2211788"/>
                    <a:pt x="29793" y="2205255"/>
                    <a:pt x="18164" y="2193625"/>
                  </a:cubicBezTo>
                  <a:cubicBezTo>
                    <a:pt x="6534" y="2181995"/>
                    <a:pt x="0" y="2166221"/>
                    <a:pt x="0" y="2149774"/>
                  </a:cubicBezTo>
                  <a:lnTo>
                    <a:pt x="0" y="62014"/>
                  </a:lnTo>
                  <a:cubicBezTo>
                    <a:pt x="0" y="45567"/>
                    <a:pt x="6534" y="29793"/>
                    <a:pt x="18164" y="18164"/>
                  </a:cubicBezTo>
                  <a:cubicBezTo>
                    <a:pt x="29793" y="6534"/>
                    <a:pt x="45567" y="0"/>
                    <a:pt x="62014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b" rtlCol="false" tIns="254000" lIns="254000" bIns="254000" rIns="254000"/>
            <a:lstStyle/>
            <a:p>
              <a:pPr>
                <a:lnSpc>
                  <a:spcPts val="2240"/>
                </a:lnSpc>
              </a:pPr>
              <a:r>
                <a:rPr lang="en-US" sz="1600">
                  <a:solidFill>
                    <a:srgbClr val="F24300"/>
                  </a:solidFill>
                  <a:latin typeface="IBM Plex Sans Bold"/>
                </a:rPr>
                <a:t>Astuce :</a:t>
              </a:r>
              <a:r>
                <a:rPr lang="en-US" sz="1600">
                  <a:solidFill>
                    <a:srgbClr val="000000"/>
                  </a:solidFill>
                  <a:latin typeface="IBM Plex Sans"/>
                </a:rPr>
                <a:t> la collaboration facilite</a:t>
              </a:r>
            </a:p>
            <a:p>
              <a:pPr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IBM Plex Sans"/>
                </a:rPr>
                <a:t>le travail d'équipe ! Cliquez sur "Partager" et invitez vos coéquipiers à remplir ce tableau. Utilisez cette page de tableau blanc pour des bulletins, des séances de brainstorming et d'autres idées d'échanges amusantes !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996319" y="8774301"/>
            <a:ext cx="3134142" cy="483999"/>
            <a:chOff x="0" y="0"/>
            <a:chExt cx="4178856" cy="645332"/>
          </a:xfrm>
        </p:grpSpPr>
        <p:sp>
          <p:nvSpPr>
            <p:cNvPr name="AutoShape 59" id="59"/>
            <p:cNvSpPr/>
            <p:nvPr/>
          </p:nvSpPr>
          <p:spPr>
            <a:xfrm rot="0">
              <a:off x="0" y="0"/>
              <a:ext cx="4178856" cy="645332"/>
            </a:xfrm>
            <a:prstGeom prst="rect">
              <a:avLst/>
            </a:prstGeom>
            <a:solidFill>
              <a:srgbClr val="F05A1B"/>
            </a:solidFill>
          </p:spPr>
        </p:sp>
        <p:sp>
          <p:nvSpPr>
            <p:cNvPr name="TextBox 60" id="60"/>
            <p:cNvSpPr txBox="true"/>
            <p:nvPr/>
          </p:nvSpPr>
          <p:spPr>
            <a:xfrm rot="0">
              <a:off x="291683" y="126040"/>
              <a:ext cx="3716088" cy="288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5"/>
                </a:lnSpc>
                <a:spcBef>
                  <a:spcPct val="0"/>
                </a:spcBef>
              </a:pPr>
              <a:r>
                <a:rPr lang="en-US" sz="1325">
                  <a:solidFill>
                    <a:srgbClr val="FFFFFF"/>
                  </a:solidFill>
                  <a:latin typeface="IBM Plex Sans Bold"/>
                  <a:hlinkClick r:id="rId2" action="ppaction://hlinksldjump"/>
                </a:rPr>
                <a:t>RETOURNER À L'ORDRE DU JOUR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403788" y="427080"/>
            <a:ext cx="3516876" cy="601620"/>
            <a:chOff x="0" y="0"/>
            <a:chExt cx="4689168" cy="802160"/>
          </a:xfrm>
        </p:grpSpPr>
        <p:sp>
          <p:nvSpPr>
            <p:cNvPr name="TextBox 62" id="62"/>
            <p:cNvSpPr txBox="true"/>
            <p:nvPr/>
          </p:nvSpPr>
          <p:spPr>
            <a:xfrm rot="0">
              <a:off x="1102795" y="196515"/>
              <a:ext cx="3586372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75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00000"/>
                  </a:solidFill>
                  <a:latin typeface="IBM Plex Sans Bold"/>
                </a:rPr>
                <a:t>WNEOS</a:t>
              </a:r>
            </a:p>
          </p:txBody>
        </p:sp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02160" cy="802160"/>
            </a:xfrm>
            <a:custGeom>
              <a:avLst/>
              <a:gdLst/>
              <a:ahLst/>
              <a:cxnLst/>
              <a:rect r="r" b="b" t="t" l="l"/>
              <a:pathLst>
                <a:path h="802160" w="802160">
                  <a:moveTo>
                    <a:pt x="0" y="0"/>
                  </a:moveTo>
                  <a:lnTo>
                    <a:pt x="802160" y="0"/>
                  </a:lnTo>
                  <a:lnTo>
                    <a:pt x="802160" y="802160"/>
                  </a:lnTo>
                  <a:lnTo>
                    <a:pt x="0" y="802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25158" y="1028700"/>
            <a:ext cx="3134142" cy="483999"/>
            <a:chOff x="0" y="0"/>
            <a:chExt cx="4178856" cy="645332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4178856" cy="645332"/>
            </a:xfrm>
            <a:prstGeom prst="rect">
              <a:avLst/>
            </a:prstGeom>
            <a:solidFill>
              <a:srgbClr val="F05A1B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291683" y="126040"/>
              <a:ext cx="3716088" cy="288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5"/>
                </a:lnSpc>
                <a:spcBef>
                  <a:spcPct val="0"/>
                </a:spcBef>
              </a:pPr>
              <a:r>
                <a:rPr lang="en-US" sz="1325">
                  <a:solidFill>
                    <a:srgbClr val="FFFFFF"/>
                  </a:solidFill>
                  <a:latin typeface="IBM Plex Sans Bold"/>
                  <a:hlinkClick r:id="rId2" action="ppaction://hlinksldjump"/>
                </a:rPr>
                <a:t>RETOURNER À L'ORDRE DU JOUR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460451">
            <a:off x="-3704475" y="5082768"/>
            <a:ext cx="8954562" cy="6805467"/>
          </a:xfrm>
          <a:custGeom>
            <a:avLst/>
            <a:gdLst/>
            <a:ahLst/>
            <a:cxnLst/>
            <a:rect r="r" b="b" t="t" l="l"/>
            <a:pathLst>
              <a:path h="6805467" w="8954562">
                <a:moveTo>
                  <a:pt x="0" y="0"/>
                </a:moveTo>
                <a:lnTo>
                  <a:pt x="8954562" y="0"/>
                </a:lnTo>
                <a:lnTo>
                  <a:pt x="8954562" y="6805467"/>
                </a:lnTo>
                <a:lnTo>
                  <a:pt x="0" y="68054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058150"/>
            <a:ext cx="7585242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480"/>
              </a:lnSpc>
              <a:spcBef>
                <a:spcPct val="0"/>
              </a:spcBef>
            </a:pPr>
            <a:r>
              <a:rPr lang="en-US" sz="7900" u="none">
                <a:solidFill>
                  <a:srgbClr val="000000"/>
                </a:solidFill>
                <a:latin typeface="IBM Plex Sans"/>
              </a:rPr>
              <a:t>Contactez-</a:t>
            </a:r>
            <a:r>
              <a:rPr lang="en-US" sz="7900" u="none">
                <a:solidFill>
                  <a:srgbClr val="000000"/>
                </a:solidFill>
                <a:latin typeface="IBM Plex Sans Bold"/>
              </a:rPr>
              <a:t>nous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767060" y="4113954"/>
            <a:ext cx="6492240" cy="5126467"/>
            <a:chOff x="0" y="0"/>
            <a:chExt cx="8656320" cy="6835289"/>
          </a:xfrm>
        </p:grpSpPr>
        <p:sp>
          <p:nvSpPr>
            <p:cNvPr name="AutoShape 8" id="8"/>
            <p:cNvSpPr/>
            <p:nvPr/>
          </p:nvSpPr>
          <p:spPr>
            <a:xfrm rot="0">
              <a:off x="0" y="4792386"/>
              <a:ext cx="8656320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0">
              <a:off x="0" y="2030202"/>
              <a:ext cx="8656320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778728"/>
              <a:ext cx="7517684" cy="5321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IBM Plex Sans"/>
                  <a:hlinkClick r:id="rId5" tooltip="https://docs.google.com/spreadsheets/d/1DUF2isFWsqVSYhbaACYtbgcLi_YjDqpE3GLQIVgkKQg/edit#gid=69851113"/>
                </a:rPr>
                <a:t>bonjour@canvasupersite.fr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28492"/>
              <a:ext cx="7517684" cy="590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24300"/>
                  </a:solidFill>
                  <a:latin typeface="IBM Plex Sans Bold"/>
                </a:rPr>
                <a:t>E-mail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540912"/>
              <a:ext cx="7517684" cy="5321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IBM Plex Sans"/>
                  <a:hlinkClick r:id="rId6" tooltip="https://docs.google.com/spreadsheets/d/1DUF2isFWsqVSYhbaACYtbgcLi_YjDqpE3GLQIVgkKQg/edit#gid=69851113"/>
                </a:rPr>
                <a:t>@canvasupersite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733692"/>
              <a:ext cx="7517684" cy="590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24300"/>
                  </a:solidFill>
                  <a:latin typeface="IBM Plex Sans Bold"/>
                </a:rPr>
                <a:t>Réseaux sociaux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303096"/>
              <a:ext cx="7517684" cy="5321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IBM Plex Sans"/>
                  <a:hlinkClick r:id="rId7" tooltip="https://docs.google.com/spreadsheets/d/1DUF2isFWsqVSYhbaACYtbgcLi_YjDqpE3GLQIVgkKQg/edit#gid=69851113"/>
                </a:rPr>
                <a:t>01 23 45 67 89 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5495875"/>
              <a:ext cx="7517684" cy="590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24300"/>
                  </a:solidFill>
                  <a:latin typeface="IBM Plex Sans Bold"/>
                </a:rPr>
                <a:t>Appelez-nous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1127332"/>
            <a:ext cx="3516876" cy="431386"/>
            <a:chOff x="0" y="0"/>
            <a:chExt cx="4689168" cy="5751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102795" y="68590"/>
              <a:ext cx="3586372" cy="428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IBM Plex Sans"/>
                </a:rPr>
                <a:t>Nom de l'entreprise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52475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5807655" cy="254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20"/>
              </a:lnSpc>
              <a:spcBef>
                <a:spcPct val="0"/>
              </a:spcBef>
            </a:pPr>
            <a:r>
              <a:rPr lang="en-US" sz="8350" u="none">
                <a:solidFill>
                  <a:srgbClr val="000000"/>
                </a:solidFill>
                <a:latin typeface="IBM Plex Sans"/>
              </a:rPr>
              <a:t>Page de </a:t>
            </a:r>
            <a:r>
              <a:rPr lang="en-US" sz="8350" u="none">
                <a:solidFill>
                  <a:srgbClr val="000000"/>
                </a:solidFill>
                <a:latin typeface="IBM Plex Sans Bold"/>
              </a:rPr>
              <a:t>Ressources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860669"/>
            <a:ext cx="5243646" cy="2397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2"/>
              </a:lnSpc>
            </a:pPr>
            <a:r>
              <a:rPr lang="en-US" sz="2425">
                <a:solidFill>
                  <a:srgbClr val="000000"/>
                </a:solidFill>
                <a:latin typeface="IBM Plex Sans"/>
                <a:hlinkClick r:id="rId2" tooltip="https://docs.google.com/spreadsheets/d/1DUF2isFWsqVSYhbaACYtbgcLi_YjDqpE3GLQIVgkKQg/edit#gid=69851113"/>
              </a:rPr>
              <a:t>Utilisez ces ressources de conception dans votre diaporama Canva.</a:t>
            </a:r>
          </a:p>
          <a:p>
            <a:pPr>
              <a:lnSpc>
                <a:spcPts val="3152"/>
              </a:lnSpc>
            </a:pPr>
            <a:r>
              <a:rPr lang="en-US" sz="2425">
                <a:solidFill>
                  <a:srgbClr val="000000"/>
                </a:solidFill>
                <a:latin typeface="IBM Plex Sans"/>
                <a:hlinkClick r:id="rId3" tooltip="https://docs.google.com/spreadsheets/d/1DUF2isFWsqVSYhbaACYtbgcLi_YjDqpE3GLQIVgkKQg/edit#gid=69851113"/>
              </a:rPr>
              <a:t>Bonne création !</a:t>
            </a:r>
          </a:p>
          <a:p>
            <a:pPr>
              <a:lnSpc>
                <a:spcPts val="3152"/>
              </a:lnSpc>
            </a:pPr>
          </a:p>
          <a:p>
            <a:pPr>
              <a:lnSpc>
                <a:spcPts val="3152"/>
              </a:lnSpc>
            </a:pPr>
            <a:r>
              <a:rPr lang="en-US" sz="2425">
                <a:solidFill>
                  <a:srgbClr val="000000"/>
                </a:solidFill>
                <a:latin typeface="IBM Plex Sans"/>
                <a:hlinkClick r:id="rId4" tooltip="https://docs.google.com/spreadsheets/d/1DUF2isFWsqVSYhbaACYtbgcLi_YjDqpE3GLQIVgkKQg/edit#gid=69851113"/>
              </a:rPr>
              <a:t>Rappelez-vous de supprimer cette page avant de présenter.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908291" y="7346290"/>
            <a:ext cx="1927610" cy="1405403"/>
          </a:xfrm>
          <a:custGeom>
            <a:avLst/>
            <a:gdLst/>
            <a:ahLst/>
            <a:cxnLst/>
            <a:rect r="r" b="b" t="t" l="l"/>
            <a:pathLst>
              <a:path h="1405403" w="1927610">
                <a:moveTo>
                  <a:pt x="0" y="0"/>
                </a:moveTo>
                <a:lnTo>
                  <a:pt x="1927611" y="0"/>
                </a:lnTo>
                <a:lnTo>
                  <a:pt x="1927611" y="1405403"/>
                </a:lnTo>
                <a:lnTo>
                  <a:pt x="0" y="14054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01739" y="4941367"/>
            <a:ext cx="2904928" cy="1790492"/>
          </a:xfrm>
          <a:custGeom>
            <a:avLst/>
            <a:gdLst/>
            <a:ahLst/>
            <a:cxnLst/>
            <a:rect r="r" b="b" t="t" l="l"/>
            <a:pathLst>
              <a:path h="1790492" w="2904928">
                <a:moveTo>
                  <a:pt x="0" y="0"/>
                </a:moveTo>
                <a:lnTo>
                  <a:pt x="2904928" y="0"/>
                </a:lnTo>
                <a:lnTo>
                  <a:pt x="2904928" y="1790492"/>
                </a:lnTo>
                <a:lnTo>
                  <a:pt x="0" y="17904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82645" y="1819462"/>
            <a:ext cx="2914688" cy="2215163"/>
          </a:xfrm>
          <a:custGeom>
            <a:avLst/>
            <a:gdLst/>
            <a:ahLst/>
            <a:cxnLst/>
            <a:rect r="r" b="b" t="t" l="l"/>
            <a:pathLst>
              <a:path h="2215163" w="2914688">
                <a:moveTo>
                  <a:pt x="0" y="0"/>
                </a:moveTo>
                <a:lnTo>
                  <a:pt x="2914688" y="0"/>
                </a:lnTo>
                <a:lnTo>
                  <a:pt x="2914688" y="2215163"/>
                </a:lnTo>
                <a:lnTo>
                  <a:pt x="0" y="22151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64281" y="4941367"/>
            <a:ext cx="2295503" cy="1790492"/>
          </a:xfrm>
          <a:custGeom>
            <a:avLst/>
            <a:gdLst/>
            <a:ahLst/>
            <a:cxnLst/>
            <a:rect r="r" b="b" t="t" l="l"/>
            <a:pathLst>
              <a:path h="1790492" w="2295503">
                <a:moveTo>
                  <a:pt x="0" y="0"/>
                </a:moveTo>
                <a:lnTo>
                  <a:pt x="2295503" y="0"/>
                </a:lnTo>
                <a:lnTo>
                  <a:pt x="2295503" y="1790492"/>
                </a:lnTo>
                <a:lnTo>
                  <a:pt x="0" y="17904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69430" y="1431197"/>
            <a:ext cx="1889870" cy="2188270"/>
          </a:xfrm>
          <a:custGeom>
            <a:avLst/>
            <a:gdLst/>
            <a:ahLst/>
            <a:cxnLst/>
            <a:rect r="r" b="b" t="t" l="l"/>
            <a:pathLst>
              <a:path h="2188270" w="1889870">
                <a:moveTo>
                  <a:pt x="0" y="0"/>
                </a:moveTo>
                <a:lnTo>
                  <a:pt x="1889870" y="0"/>
                </a:lnTo>
                <a:lnTo>
                  <a:pt x="1889870" y="2188270"/>
                </a:lnTo>
                <a:lnTo>
                  <a:pt x="0" y="21882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08509" y="1819462"/>
            <a:ext cx="2632182" cy="2000458"/>
          </a:xfrm>
          <a:custGeom>
            <a:avLst/>
            <a:gdLst/>
            <a:ahLst/>
            <a:cxnLst/>
            <a:rect r="r" b="b" t="t" l="l"/>
            <a:pathLst>
              <a:path h="2000458" w="2632182">
                <a:moveTo>
                  <a:pt x="0" y="0"/>
                </a:moveTo>
                <a:lnTo>
                  <a:pt x="2632181" y="0"/>
                </a:lnTo>
                <a:lnTo>
                  <a:pt x="2632181" y="2000458"/>
                </a:lnTo>
                <a:lnTo>
                  <a:pt x="0" y="200045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684636" y="4315696"/>
            <a:ext cx="2574664" cy="2251660"/>
          </a:xfrm>
          <a:custGeom>
            <a:avLst/>
            <a:gdLst/>
            <a:ahLst/>
            <a:cxnLst/>
            <a:rect r="r" b="b" t="t" l="l"/>
            <a:pathLst>
              <a:path h="2251660" w="2574664">
                <a:moveTo>
                  <a:pt x="0" y="0"/>
                </a:moveTo>
                <a:lnTo>
                  <a:pt x="2574664" y="0"/>
                </a:lnTo>
                <a:lnTo>
                  <a:pt x="2574664" y="2251661"/>
                </a:lnTo>
                <a:lnTo>
                  <a:pt x="0" y="225166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314443" y="7134058"/>
            <a:ext cx="2641541" cy="1829867"/>
          </a:xfrm>
          <a:custGeom>
            <a:avLst/>
            <a:gdLst/>
            <a:ahLst/>
            <a:cxnLst/>
            <a:rect r="r" b="b" t="t" l="l"/>
            <a:pathLst>
              <a:path h="1829867" w="2641541">
                <a:moveTo>
                  <a:pt x="0" y="0"/>
                </a:moveTo>
                <a:lnTo>
                  <a:pt x="2641540" y="0"/>
                </a:lnTo>
                <a:lnTo>
                  <a:pt x="2641540" y="1829867"/>
                </a:lnTo>
                <a:lnTo>
                  <a:pt x="0" y="182986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434524" y="7276776"/>
            <a:ext cx="2589746" cy="1544430"/>
          </a:xfrm>
          <a:custGeom>
            <a:avLst/>
            <a:gdLst/>
            <a:ahLst/>
            <a:cxnLst/>
            <a:rect r="r" b="b" t="t" l="l"/>
            <a:pathLst>
              <a:path h="1544430" w="2589746">
                <a:moveTo>
                  <a:pt x="0" y="0"/>
                </a:moveTo>
                <a:lnTo>
                  <a:pt x="2589746" y="0"/>
                </a:lnTo>
                <a:lnTo>
                  <a:pt x="2589746" y="1544430"/>
                </a:lnTo>
                <a:lnTo>
                  <a:pt x="0" y="154443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52475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5830216" cy="254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20"/>
              </a:lnSpc>
              <a:spcBef>
                <a:spcPct val="0"/>
              </a:spcBef>
            </a:pPr>
            <a:r>
              <a:rPr lang="en-US" sz="8350" u="none">
                <a:solidFill>
                  <a:srgbClr val="000000"/>
                </a:solidFill>
                <a:latin typeface="IBM Plex Sans"/>
              </a:rPr>
              <a:t>Page de </a:t>
            </a:r>
            <a:r>
              <a:rPr lang="en-US" sz="8350" u="none">
                <a:solidFill>
                  <a:srgbClr val="000000"/>
                </a:solidFill>
                <a:latin typeface="IBM Plex Sans Bold"/>
              </a:rPr>
              <a:t>Ressources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860669"/>
            <a:ext cx="5243646" cy="2397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2"/>
              </a:lnSpc>
            </a:pPr>
            <a:r>
              <a:rPr lang="en-US" sz="2425">
                <a:solidFill>
                  <a:srgbClr val="000000"/>
                </a:solidFill>
                <a:latin typeface="IBM Plex Sans"/>
                <a:hlinkClick r:id="rId2" tooltip="https://docs.google.com/spreadsheets/d/1DUF2isFWsqVSYhbaACYtbgcLi_YjDqpE3GLQIVgkKQg/edit#gid=69851113"/>
              </a:rPr>
              <a:t>Utilisez ces ressources de conception dans votre diaporama Canva.</a:t>
            </a:r>
          </a:p>
          <a:p>
            <a:pPr>
              <a:lnSpc>
                <a:spcPts val="3152"/>
              </a:lnSpc>
            </a:pPr>
            <a:r>
              <a:rPr lang="en-US" sz="2425">
                <a:solidFill>
                  <a:srgbClr val="000000"/>
                </a:solidFill>
                <a:latin typeface="IBM Plex Sans"/>
                <a:hlinkClick r:id="rId3" tooltip="https://docs.google.com/spreadsheets/d/1DUF2isFWsqVSYhbaACYtbgcLi_YjDqpE3GLQIVgkKQg/edit#gid=69851113"/>
              </a:rPr>
              <a:t>Bonne création !</a:t>
            </a:r>
          </a:p>
          <a:p>
            <a:pPr>
              <a:lnSpc>
                <a:spcPts val="3152"/>
              </a:lnSpc>
            </a:pPr>
          </a:p>
          <a:p>
            <a:pPr>
              <a:lnSpc>
                <a:spcPts val="3152"/>
              </a:lnSpc>
            </a:pPr>
            <a:r>
              <a:rPr lang="en-US" sz="2425">
                <a:solidFill>
                  <a:srgbClr val="000000"/>
                </a:solidFill>
                <a:latin typeface="IBM Plex Sans"/>
                <a:hlinkClick r:id="rId4" tooltip="https://docs.google.com/spreadsheets/d/1DUF2isFWsqVSYhbaACYtbgcLi_YjDqpE3GLQIVgkKQg/edit#gid=69851113"/>
              </a:rPr>
              <a:t>Rappelez-vous de supprimer cette page avant de présenter.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489526" y="6713796"/>
            <a:ext cx="2769774" cy="2251071"/>
          </a:xfrm>
          <a:custGeom>
            <a:avLst/>
            <a:gdLst/>
            <a:ahLst/>
            <a:cxnLst/>
            <a:rect r="r" b="b" t="t" l="l"/>
            <a:pathLst>
              <a:path h="2251071" w="2769774">
                <a:moveTo>
                  <a:pt x="0" y="0"/>
                </a:moveTo>
                <a:lnTo>
                  <a:pt x="2769774" y="0"/>
                </a:lnTo>
                <a:lnTo>
                  <a:pt x="2769774" y="2251071"/>
                </a:lnTo>
                <a:lnTo>
                  <a:pt x="0" y="22510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72188" y="3829237"/>
            <a:ext cx="3387080" cy="2309372"/>
          </a:xfrm>
          <a:custGeom>
            <a:avLst/>
            <a:gdLst/>
            <a:ahLst/>
            <a:cxnLst/>
            <a:rect r="r" b="b" t="t" l="l"/>
            <a:pathLst>
              <a:path h="2309372" w="3387080">
                <a:moveTo>
                  <a:pt x="0" y="0"/>
                </a:moveTo>
                <a:lnTo>
                  <a:pt x="3387079" y="0"/>
                </a:lnTo>
                <a:lnTo>
                  <a:pt x="3387079" y="2309372"/>
                </a:lnTo>
                <a:lnTo>
                  <a:pt x="0" y="2309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05808" y="1120236"/>
            <a:ext cx="2467722" cy="2045966"/>
          </a:xfrm>
          <a:custGeom>
            <a:avLst/>
            <a:gdLst/>
            <a:ahLst/>
            <a:cxnLst/>
            <a:rect r="r" b="b" t="t" l="l"/>
            <a:pathLst>
              <a:path h="2045966" w="2467722">
                <a:moveTo>
                  <a:pt x="0" y="0"/>
                </a:moveTo>
                <a:lnTo>
                  <a:pt x="2467722" y="0"/>
                </a:lnTo>
                <a:lnTo>
                  <a:pt x="2467722" y="2045965"/>
                </a:lnTo>
                <a:lnTo>
                  <a:pt x="0" y="20459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363873" y="4088677"/>
            <a:ext cx="2017973" cy="1790492"/>
          </a:xfrm>
          <a:custGeom>
            <a:avLst/>
            <a:gdLst/>
            <a:ahLst/>
            <a:cxnLst/>
            <a:rect r="r" b="b" t="t" l="l"/>
            <a:pathLst>
              <a:path h="1790492" w="2017973">
                <a:moveTo>
                  <a:pt x="0" y="0"/>
                </a:moveTo>
                <a:lnTo>
                  <a:pt x="2017972" y="0"/>
                </a:lnTo>
                <a:lnTo>
                  <a:pt x="2017972" y="1790492"/>
                </a:lnTo>
                <a:lnTo>
                  <a:pt x="0" y="17904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77842" y="1028700"/>
            <a:ext cx="2466741" cy="2229037"/>
          </a:xfrm>
          <a:custGeom>
            <a:avLst/>
            <a:gdLst/>
            <a:ahLst/>
            <a:cxnLst/>
            <a:rect r="r" b="b" t="t" l="l"/>
            <a:pathLst>
              <a:path h="2229037" w="2466741">
                <a:moveTo>
                  <a:pt x="0" y="0"/>
                </a:moveTo>
                <a:lnTo>
                  <a:pt x="2466741" y="0"/>
                </a:lnTo>
                <a:lnTo>
                  <a:pt x="2466741" y="2229037"/>
                </a:lnTo>
                <a:lnTo>
                  <a:pt x="0" y="222903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39790" y="3926752"/>
            <a:ext cx="2133740" cy="2114342"/>
          </a:xfrm>
          <a:custGeom>
            <a:avLst/>
            <a:gdLst/>
            <a:ahLst/>
            <a:cxnLst/>
            <a:rect r="r" b="b" t="t" l="l"/>
            <a:pathLst>
              <a:path h="2114342" w="2133740">
                <a:moveTo>
                  <a:pt x="0" y="0"/>
                </a:moveTo>
                <a:lnTo>
                  <a:pt x="2133740" y="0"/>
                </a:lnTo>
                <a:lnTo>
                  <a:pt x="2133740" y="2114342"/>
                </a:lnTo>
                <a:lnTo>
                  <a:pt x="0" y="211434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57144" y="6780108"/>
            <a:ext cx="2566400" cy="2118447"/>
          </a:xfrm>
          <a:custGeom>
            <a:avLst/>
            <a:gdLst/>
            <a:ahLst/>
            <a:cxnLst/>
            <a:rect r="r" b="b" t="t" l="l"/>
            <a:pathLst>
              <a:path h="2118447" w="2566400">
                <a:moveTo>
                  <a:pt x="0" y="0"/>
                </a:moveTo>
                <a:lnTo>
                  <a:pt x="2566401" y="0"/>
                </a:lnTo>
                <a:lnTo>
                  <a:pt x="2566401" y="2118446"/>
                </a:lnTo>
                <a:lnTo>
                  <a:pt x="0" y="211844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28554" y="6855627"/>
            <a:ext cx="2362609" cy="1967409"/>
          </a:xfrm>
          <a:custGeom>
            <a:avLst/>
            <a:gdLst/>
            <a:ahLst/>
            <a:cxnLst/>
            <a:rect r="r" b="b" t="t" l="l"/>
            <a:pathLst>
              <a:path h="1967409" w="2362609">
                <a:moveTo>
                  <a:pt x="0" y="0"/>
                </a:moveTo>
                <a:lnTo>
                  <a:pt x="2362609" y="0"/>
                </a:lnTo>
                <a:lnTo>
                  <a:pt x="2362609" y="1967408"/>
                </a:lnTo>
                <a:lnTo>
                  <a:pt x="0" y="196740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548895" y="1127823"/>
            <a:ext cx="2778446" cy="2030791"/>
          </a:xfrm>
          <a:custGeom>
            <a:avLst/>
            <a:gdLst/>
            <a:ahLst/>
            <a:cxnLst/>
            <a:rect r="r" b="b" t="t" l="l"/>
            <a:pathLst>
              <a:path h="2030791" w="2778446">
                <a:moveTo>
                  <a:pt x="0" y="0"/>
                </a:moveTo>
                <a:lnTo>
                  <a:pt x="2778446" y="0"/>
                </a:lnTo>
                <a:lnTo>
                  <a:pt x="2778446" y="2030791"/>
                </a:lnTo>
                <a:lnTo>
                  <a:pt x="0" y="203079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56246" y="5747638"/>
            <a:ext cx="3903054" cy="2947522"/>
            <a:chOff x="0" y="0"/>
            <a:chExt cx="3180429" cy="2401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0429" cy="2401808"/>
            </a:xfrm>
            <a:custGeom>
              <a:avLst/>
              <a:gdLst/>
              <a:ahLst/>
              <a:cxnLst/>
              <a:rect r="r" b="b" t="t" l="l"/>
              <a:pathLst>
                <a:path h="2401808" w="3180429">
                  <a:moveTo>
                    <a:pt x="59507" y="0"/>
                  </a:moveTo>
                  <a:lnTo>
                    <a:pt x="3120922" y="0"/>
                  </a:lnTo>
                  <a:cubicBezTo>
                    <a:pt x="3136704" y="0"/>
                    <a:pt x="3151840" y="6269"/>
                    <a:pt x="3163000" y="17429"/>
                  </a:cubicBezTo>
                  <a:cubicBezTo>
                    <a:pt x="3174159" y="28589"/>
                    <a:pt x="3180429" y="43724"/>
                    <a:pt x="3180429" y="59507"/>
                  </a:cubicBezTo>
                  <a:lnTo>
                    <a:pt x="3180429" y="2342301"/>
                  </a:lnTo>
                  <a:cubicBezTo>
                    <a:pt x="3180429" y="2358083"/>
                    <a:pt x="3174159" y="2373219"/>
                    <a:pt x="3163000" y="2384379"/>
                  </a:cubicBezTo>
                  <a:cubicBezTo>
                    <a:pt x="3151840" y="2395538"/>
                    <a:pt x="3136704" y="2401808"/>
                    <a:pt x="3120922" y="2401808"/>
                  </a:cubicBezTo>
                  <a:lnTo>
                    <a:pt x="59507" y="2401808"/>
                  </a:lnTo>
                  <a:cubicBezTo>
                    <a:pt x="43724" y="2401808"/>
                    <a:pt x="28589" y="2395538"/>
                    <a:pt x="17429" y="2384379"/>
                  </a:cubicBezTo>
                  <a:cubicBezTo>
                    <a:pt x="6269" y="2373219"/>
                    <a:pt x="0" y="2358083"/>
                    <a:pt x="0" y="2342301"/>
                  </a:cubicBezTo>
                  <a:lnTo>
                    <a:pt x="0" y="59507"/>
                  </a:lnTo>
                  <a:cubicBezTo>
                    <a:pt x="0" y="43724"/>
                    <a:pt x="6269" y="28589"/>
                    <a:pt x="17429" y="17429"/>
                  </a:cubicBezTo>
                  <a:cubicBezTo>
                    <a:pt x="28589" y="6269"/>
                    <a:pt x="43724" y="0"/>
                    <a:pt x="5950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240"/>
                </a:lnSpc>
              </a:pPr>
              <a:r>
                <a:rPr lang="en-US" sz="1600">
                  <a:solidFill>
                    <a:srgbClr val="F24300"/>
                  </a:solidFill>
                  <a:latin typeface="IBM Plex Sans Bold"/>
                </a:rPr>
                <a:t>Astuce : </a:t>
              </a:r>
              <a:r>
                <a:rPr lang="en-US" sz="1600">
                  <a:solidFill>
                    <a:srgbClr val="000000"/>
                  </a:solidFill>
                  <a:latin typeface="IBM Plex Sans"/>
                </a:rPr>
                <a:t>créez des hyperliens pour naviguer à travers les pages de votre présentation.</a:t>
              </a:r>
            </a:p>
            <a:p>
              <a:pPr>
                <a:lnSpc>
                  <a:spcPts val="2240"/>
                </a:lnSpc>
              </a:pPr>
            </a:p>
            <a:p>
              <a:pPr>
                <a:lnSpc>
                  <a:spcPts val="2240"/>
                </a:lnSpc>
              </a:pPr>
              <a:r>
                <a:rPr lang="en-US" sz="1600">
                  <a:solidFill>
                    <a:srgbClr val="F24300"/>
                  </a:solidFill>
                  <a:latin typeface="IBM Plex Sans Bold"/>
                </a:rPr>
                <a:t>Comment faire : </a:t>
              </a:r>
              <a:r>
                <a:rPr lang="en-US" sz="1600">
                  <a:solidFill>
                    <a:srgbClr val="000000"/>
                  </a:solidFill>
                  <a:latin typeface="IBM Plex Sans"/>
                </a:rPr>
                <a:t>choisissez le texte, cliquez sur le symbole du lien dans la barre d'outils et sélectionnez la page vers laquelle vous souhaitez vous diriger.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0" y="10104444"/>
            <a:ext cx="18288000" cy="182556"/>
          </a:xfrm>
          <a:prstGeom prst="rect">
            <a:avLst/>
          </a:prstGeom>
          <a:solidFill>
            <a:srgbClr val="F05A1B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028700" y="3732784"/>
            <a:ext cx="5446590" cy="40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 u="sng">
                <a:solidFill>
                  <a:srgbClr val="000000"/>
                </a:solidFill>
                <a:latin typeface="IBM Plex Sans"/>
                <a:hlinkClick r:id="rId2" action="ppaction://hlinksldjump"/>
              </a:rPr>
              <a:t>Sommaire de gestion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492132"/>
            <a:ext cx="5446590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 u="sng">
                <a:solidFill>
                  <a:srgbClr val="000000"/>
                </a:solidFill>
                <a:latin typeface="IBM Plex Sans"/>
                <a:hlinkClick r:id="rId3" action="ppaction://hlinksldjump"/>
              </a:rPr>
              <a:t>Où en-sommes nous 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251480"/>
            <a:ext cx="5446590" cy="40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 u="sng">
                <a:solidFill>
                  <a:srgbClr val="000000"/>
                </a:solidFill>
                <a:latin typeface="IBM Plex Sans"/>
                <a:hlinkClick r:id="rId4" action="ppaction://hlinksldjump"/>
              </a:rPr>
              <a:t>Analyse du secteur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010828"/>
            <a:ext cx="5446590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 u="sng">
                <a:solidFill>
                  <a:srgbClr val="000000"/>
                </a:solidFill>
                <a:latin typeface="IBM Plex Sans"/>
                <a:hlinkClick r:id="rId5" action="ppaction://hlinksldjump"/>
              </a:rPr>
              <a:t>Analyse </a:t>
            </a:r>
            <a:r>
              <a:rPr lang="en-US" sz="2500" u="sng">
                <a:solidFill>
                  <a:srgbClr val="000000"/>
                </a:solidFill>
                <a:latin typeface="IBM Plex Sans"/>
                <a:hlinkClick r:id="rId5" action="ppaction://hlinksldjump"/>
              </a:rPr>
              <a:t>SWOT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529524"/>
            <a:ext cx="5446590" cy="40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 u="sng">
                <a:solidFill>
                  <a:srgbClr val="000000"/>
                </a:solidFill>
                <a:latin typeface="IBM Plex Sans"/>
                <a:hlinkClick r:id="rId6" action="ppaction://hlinksldjump"/>
              </a:rPr>
              <a:t>Rapport des tendances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288872"/>
            <a:ext cx="5446590" cy="40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 u="sng">
                <a:solidFill>
                  <a:srgbClr val="000000"/>
                </a:solidFill>
                <a:latin typeface="IBM Plex Sans"/>
                <a:hlinkClick r:id="rId7" action="ppaction://hlinksldjump"/>
              </a:rPr>
              <a:t>Problèmes et solutions proposées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770176"/>
            <a:ext cx="5446590" cy="40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 u="sng">
                <a:solidFill>
                  <a:srgbClr val="000000"/>
                </a:solidFill>
                <a:latin typeface="IBM Plex Sans"/>
                <a:hlinkClick r:id="rId8" action="ppaction://hlinksldjump"/>
              </a:rPr>
              <a:t>Analyse des concurrents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04810" y="6010828"/>
            <a:ext cx="5446590" cy="40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 u="sng">
                <a:solidFill>
                  <a:srgbClr val="000000"/>
                </a:solidFill>
                <a:latin typeface="IBM Plex Sans"/>
                <a:hlinkClick r:id="rId9" action="ppaction://hlinksldjump"/>
              </a:rPr>
              <a:t>Perspectives financières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04810" y="3732784"/>
            <a:ext cx="5446590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 u="sng">
                <a:solidFill>
                  <a:srgbClr val="000000"/>
                </a:solidFill>
                <a:latin typeface="IBM Plex Sans"/>
              </a:rPr>
              <a:t>Nos projections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04810" y="5251480"/>
            <a:ext cx="5446590" cy="40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 u="sng">
                <a:solidFill>
                  <a:srgbClr val="000000"/>
                </a:solidFill>
                <a:latin typeface="IBM Plex Sans"/>
                <a:hlinkClick r:id="rId10" action="ppaction://hlinksldjump"/>
              </a:rPr>
              <a:t>Indicateurs clés de performance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04810" y="4492132"/>
            <a:ext cx="5446590" cy="40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 u="sng">
                <a:solidFill>
                  <a:srgbClr val="000000"/>
                </a:solidFill>
                <a:latin typeface="IBM Plex Sans"/>
                <a:hlinkClick r:id="rId11" action="ppaction://hlinksldjump"/>
              </a:rPr>
              <a:t>Plan stratégique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04810" y="6770176"/>
            <a:ext cx="5446590" cy="40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 u="sng">
                <a:solidFill>
                  <a:srgbClr val="000000"/>
                </a:solidFill>
                <a:latin typeface="IBM Plex Sans"/>
                <a:hlinkClick r:id="rId9" action="ppaction://hlinksldjump"/>
              </a:rPr>
              <a:t>Tableau blanc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04810" y="7529524"/>
            <a:ext cx="5446590" cy="40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 u="sng">
                <a:solidFill>
                  <a:srgbClr val="000000"/>
                </a:solidFill>
                <a:latin typeface="IBM Plex Sans"/>
                <a:hlinkClick r:id="rId12" action="ppaction://hlinksldjump"/>
              </a:rPr>
              <a:t>Brainstorming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43072" y="1000084"/>
            <a:ext cx="6016228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120"/>
              </a:lnSpc>
              <a:spcBef>
                <a:spcPct val="0"/>
              </a:spcBef>
            </a:pPr>
            <a:r>
              <a:rPr lang="en-US" sz="7600" u="none">
                <a:solidFill>
                  <a:srgbClr val="000000"/>
                </a:solidFill>
                <a:latin typeface="IBM Plex Sans"/>
              </a:rPr>
              <a:t>Ordre du</a:t>
            </a:r>
            <a:r>
              <a:rPr lang="en-US" sz="7600" u="none">
                <a:solidFill>
                  <a:srgbClr val="000000"/>
                </a:solidFill>
                <a:latin typeface="IBM Plex Sans Bold"/>
              </a:rPr>
              <a:t> jour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403788" y="427080"/>
            <a:ext cx="3516876" cy="601620"/>
            <a:chOff x="0" y="0"/>
            <a:chExt cx="4689168" cy="80216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1102795" y="196515"/>
              <a:ext cx="3586372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75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00000"/>
                  </a:solidFill>
                  <a:latin typeface="IBM Plex Sans Bold"/>
                </a:rPr>
                <a:t>WNEOS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02160" cy="802160"/>
            </a:xfrm>
            <a:custGeom>
              <a:avLst/>
              <a:gdLst/>
              <a:ahLst/>
              <a:cxnLst/>
              <a:rect r="r" b="b" t="t" l="l"/>
              <a:pathLst>
                <a:path h="802160" w="802160">
                  <a:moveTo>
                    <a:pt x="0" y="0"/>
                  </a:moveTo>
                  <a:lnTo>
                    <a:pt x="802160" y="0"/>
                  </a:lnTo>
                  <a:lnTo>
                    <a:pt x="802160" y="802160"/>
                  </a:lnTo>
                  <a:lnTo>
                    <a:pt x="0" y="802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52475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1038225"/>
            <a:ext cx="5936907" cy="256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u="none">
                <a:solidFill>
                  <a:srgbClr val="000000"/>
                </a:solidFill>
                <a:latin typeface="IBM Plex Sans"/>
              </a:rPr>
              <a:t>Page de </a:t>
            </a:r>
            <a:r>
              <a:rPr lang="en-US" sz="8499" u="none">
                <a:solidFill>
                  <a:srgbClr val="000000"/>
                </a:solidFill>
                <a:latin typeface="IBM Plex Sans Bold"/>
              </a:rPr>
              <a:t>Ressources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860669"/>
            <a:ext cx="5243646" cy="2397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2"/>
              </a:lnSpc>
            </a:pPr>
            <a:r>
              <a:rPr lang="en-US" sz="2425">
                <a:solidFill>
                  <a:srgbClr val="000000"/>
                </a:solidFill>
                <a:latin typeface="IBM Plex Sans"/>
                <a:hlinkClick r:id="rId2" tooltip="https://docs.google.com/spreadsheets/d/1DUF2isFWsqVSYhbaACYtbgcLi_YjDqpE3GLQIVgkKQg/edit#gid=69851113"/>
              </a:rPr>
              <a:t>Utilisez ces ressources de conception dans votre diaporama Canva.</a:t>
            </a:r>
          </a:p>
          <a:p>
            <a:pPr>
              <a:lnSpc>
                <a:spcPts val="3152"/>
              </a:lnSpc>
            </a:pPr>
            <a:r>
              <a:rPr lang="en-US" sz="2425">
                <a:solidFill>
                  <a:srgbClr val="000000"/>
                </a:solidFill>
                <a:latin typeface="IBM Plex Sans"/>
                <a:hlinkClick r:id="rId3" tooltip="https://docs.google.com/spreadsheets/d/1DUF2isFWsqVSYhbaACYtbgcLi_YjDqpE3GLQIVgkKQg/edit#gid=69851113"/>
              </a:rPr>
              <a:t>Bonne création !</a:t>
            </a:r>
          </a:p>
          <a:p>
            <a:pPr>
              <a:lnSpc>
                <a:spcPts val="3152"/>
              </a:lnSpc>
            </a:pPr>
          </a:p>
          <a:p>
            <a:pPr>
              <a:lnSpc>
                <a:spcPts val="3152"/>
              </a:lnSpc>
            </a:pPr>
            <a:r>
              <a:rPr lang="en-US" sz="2425">
                <a:solidFill>
                  <a:srgbClr val="000000"/>
                </a:solidFill>
                <a:latin typeface="IBM Plex Sans"/>
                <a:hlinkClick r:id="rId4" tooltip="https://docs.google.com/spreadsheets/d/1DUF2isFWsqVSYhbaACYtbgcLi_YjDqpE3GLQIVgkKQg/edit#gid=69851113"/>
              </a:rPr>
              <a:t>Rappelez-vous de supprimer cette page avant de présenter.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537879" y="8348682"/>
            <a:ext cx="980283" cy="276262"/>
          </a:xfrm>
          <a:custGeom>
            <a:avLst/>
            <a:gdLst/>
            <a:ahLst/>
            <a:cxnLst/>
            <a:rect r="r" b="b" t="t" l="l"/>
            <a:pathLst>
              <a:path h="276262" w="980283">
                <a:moveTo>
                  <a:pt x="0" y="0"/>
                </a:moveTo>
                <a:lnTo>
                  <a:pt x="980283" y="0"/>
                </a:lnTo>
                <a:lnTo>
                  <a:pt x="980283" y="276261"/>
                </a:lnTo>
                <a:lnTo>
                  <a:pt x="0" y="2762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92024" y="1376045"/>
            <a:ext cx="879662" cy="879662"/>
          </a:xfrm>
          <a:custGeom>
            <a:avLst/>
            <a:gdLst/>
            <a:ahLst/>
            <a:cxnLst/>
            <a:rect r="r" b="b" t="t" l="l"/>
            <a:pathLst>
              <a:path h="879662" w="879662">
                <a:moveTo>
                  <a:pt x="0" y="0"/>
                </a:moveTo>
                <a:lnTo>
                  <a:pt x="879662" y="0"/>
                </a:lnTo>
                <a:lnTo>
                  <a:pt x="879662" y="879662"/>
                </a:lnTo>
                <a:lnTo>
                  <a:pt x="0" y="8796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24432" y="6265944"/>
            <a:ext cx="1026328" cy="1173556"/>
          </a:xfrm>
          <a:custGeom>
            <a:avLst/>
            <a:gdLst/>
            <a:ahLst/>
            <a:cxnLst/>
            <a:rect r="r" b="b" t="t" l="l"/>
            <a:pathLst>
              <a:path h="1173556" w="1026328">
                <a:moveTo>
                  <a:pt x="0" y="0"/>
                </a:moveTo>
                <a:lnTo>
                  <a:pt x="1026328" y="0"/>
                </a:lnTo>
                <a:lnTo>
                  <a:pt x="1026328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12576" y="6265944"/>
            <a:ext cx="838559" cy="1173556"/>
          </a:xfrm>
          <a:custGeom>
            <a:avLst/>
            <a:gdLst/>
            <a:ahLst/>
            <a:cxnLst/>
            <a:rect r="r" b="b" t="t" l="l"/>
            <a:pathLst>
              <a:path h="1173556" w="838559">
                <a:moveTo>
                  <a:pt x="0" y="0"/>
                </a:moveTo>
                <a:lnTo>
                  <a:pt x="838559" y="0"/>
                </a:lnTo>
                <a:lnTo>
                  <a:pt x="838559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15645" y="6460114"/>
            <a:ext cx="1173556" cy="785215"/>
          </a:xfrm>
          <a:custGeom>
            <a:avLst/>
            <a:gdLst/>
            <a:ahLst/>
            <a:cxnLst/>
            <a:rect r="r" b="b" t="t" l="l"/>
            <a:pathLst>
              <a:path h="785215" w="1173556">
                <a:moveTo>
                  <a:pt x="0" y="0"/>
                </a:moveTo>
                <a:lnTo>
                  <a:pt x="1173555" y="0"/>
                </a:lnTo>
                <a:lnTo>
                  <a:pt x="1173555" y="785215"/>
                </a:lnTo>
                <a:lnTo>
                  <a:pt x="0" y="7852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74135" y="6425894"/>
            <a:ext cx="1173556" cy="853656"/>
          </a:xfrm>
          <a:custGeom>
            <a:avLst/>
            <a:gdLst/>
            <a:ahLst/>
            <a:cxnLst/>
            <a:rect r="r" b="b" t="t" l="l"/>
            <a:pathLst>
              <a:path h="853656" w="1173556">
                <a:moveTo>
                  <a:pt x="0" y="0"/>
                </a:moveTo>
                <a:lnTo>
                  <a:pt x="1173556" y="0"/>
                </a:lnTo>
                <a:lnTo>
                  <a:pt x="1173556" y="853655"/>
                </a:lnTo>
                <a:lnTo>
                  <a:pt x="0" y="85365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288571" y="7930178"/>
            <a:ext cx="886568" cy="1113270"/>
          </a:xfrm>
          <a:custGeom>
            <a:avLst/>
            <a:gdLst/>
            <a:ahLst/>
            <a:cxnLst/>
            <a:rect r="r" b="b" t="t" l="l"/>
            <a:pathLst>
              <a:path h="1113270" w="886568">
                <a:moveTo>
                  <a:pt x="0" y="0"/>
                </a:moveTo>
                <a:lnTo>
                  <a:pt x="886568" y="0"/>
                </a:lnTo>
                <a:lnTo>
                  <a:pt x="886568" y="1113270"/>
                </a:lnTo>
                <a:lnTo>
                  <a:pt x="0" y="111327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460871" y="2814877"/>
            <a:ext cx="541969" cy="1173556"/>
          </a:xfrm>
          <a:custGeom>
            <a:avLst/>
            <a:gdLst/>
            <a:ahLst/>
            <a:cxnLst/>
            <a:rect r="r" b="b" t="t" l="l"/>
            <a:pathLst>
              <a:path h="1173556" w="541969">
                <a:moveTo>
                  <a:pt x="0" y="0"/>
                </a:moveTo>
                <a:lnTo>
                  <a:pt x="541969" y="0"/>
                </a:lnTo>
                <a:lnTo>
                  <a:pt x="541969" y="1173556"/>
                </a:lnTo>
                <a:lnTo>
                  <a:pt x="0" y="117355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172144" y="4519770"/>
            <a:ext cx="1173556" cy="1147951"/>
          </a:xfrm>
          <a:custGeom>
            <a:avLst/>
            <a:gdLst/>
            <a:ahLst/>
            <a:cxnLst/>
            <a:rect r="r" b="b" t="t" l="l"/>
            <a:pathLst>
              <a:path h="1147951" w="1173556">
                <a:moveTo>
                  <a:pt x="0" y="0"/>
                </a:moveTo>
                <a:lnTo>
                  <a:pt x="1173556" y="0"/>
                </a:lnTo>
                <a:lnTo>
                  <a:pt x="1173556" y="1147951"/>
                </a:lnTo>
                <a:lnTo>
                  <a:pt x="0" y="114795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250818" y="4506968"/>
            <a:ext cx="1173556" cy="1173556"/>
          </a:xfrm>
          <a:custGeom>
            <a:avLst/>
            <a:gdLst/>
            <a:ahLst/>
            <a:cxnLst/>
            <a:rect r="r" b="b" t="t" l="l"/>
            <a:pathLst>
              <a:path h="1173556" w="1173556">
                <a:moveTo>
                  <a:pt x="0" y="0"/>
                </a:moveTo>
                <a:lnTo>
                  <a:pt x="1173556" y="0"/>
                </a:lnTo>
                <a:lnTo>
                  <a:pt x="1173556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971066" y="6265944"/>
            <a:ext cx="721203" cy="1173556"/>
          </a:xfrm>
          <a:custGeom>
            <a:avLst/>
            <a:gdLst/>
            <a:ahLst/>
            <a:cxnLst/>
            <a:rect r="r" b="b" t="t" l="l"/>
            <a:pathLst>
              <a:path h="1173556" w="721203">
                <a:moveTo>
                  <a:pt x="0" y="0"/>
                </a:moveTo>
                <a:lnTo>
                  <a:pt x="721203" y="0"/>
                </a:lnTo>
                <a:lnTo>
                  <a:pt x="721203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679986" y="2967790"/>
            <a:ext cx="1000528" cy="867731"/>
          </a:xfrm>
          <a:custGeom>
            <a:avLst/>
            <a:gdLst/>
            <a:ahLst/>
            <a:cxnLst/>
            <a:rect r="r" b="b" t="t" l="l"/>
            <a:pathLst>
              <a:path h="867731" w="1000528">
                <a:moveTo>
                  <a:pt x="0" y="0"/>
                </a:moveTo>
                <a:lnTo>
                  <a:pt x="1000528" y="0"/>
                </a:lnTo>
                <a:lnTo>
                  <a:pt x="1000528" y="867731"/>
                </a:lnTo>
                <a:lnTo>
                  <a:pt x="0" y="86773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899101" y="2915944"/>
            <a:ext cx="1000528" cy="971422"/>
          </a:xfrm>
          <a:custGeom>
            <a:avLst/>
            <a:gdLst/>
            <a:ahLst/>
            <a:cxnLst/>
            <a:rect r="r" b="b" t="t" l="l"/>
            <a:pathLst>
              <a:path h="971422" w="1000528">
                <a:moveTo>
                  <a:pt x="0" y="0"/>
                </a:moveTo>
                <a:lnTo>
                  <a:pt x="1000528" y="0"/>
                </a:lnTo>
                <a:lnTo>
                  <a:pt x="1000528" y="971422"/>
                </a:lnTo>
                <a:lnTo>
                  <a:pt x="0" y="97142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118216" y="2968699"/>
            <a:ext cx="1000528" cy="865912"/>
          </a:xfrm>
          <a:custGeom>
            <a:avLst/>
            <a:gdLst/>
            <a:ahLst/>
            <a:cxnLst/>
            <a:rect r="r" b="b" t="t" l="l"/>
            <a:pathLst>
              <a:path h="865912" w="1000528">
                <a:moveTo>
                  <a:pt x="0" y="0"/>
                </a:moveTo>
                <a:lnTo>
                  <a:pt x="1000529" y="0"/>
                </a:lnTo>
                <a:lnTo>
                  <a:pt x="1000529" y="865912"/>
                </a:lnTo>
                <a:lnTo>
                  <a:pt x="0" y="865912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337332" y="3056928"/>
            <a:ext cx="1000528" cy="689455"/>
          </a:xfrm>
          <a:custGeom>
            <a:avLst/>
            <a:gdLst/>
            <a:ahLst/>
            <a:cxnLst/>
            <a:rect r="r" b="b" t="t" l="l"/>
            <a:pathLst>
              <a:path h="689455" w="1000528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381818" y="1243552"/>
            <a:ext cx="911556" cy="1144648"/>
          </a:xfrm>
          <a:custGeom>
            <a:avLst/>
            <a:gdLst/>
            <a:ahLst/>
            <a:cxnLst/>
            <a:rect r="r" b="b" t="t" l="l"/>
            <a:pathLst>
              <a:path h="1144648" w="911556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922503" y="1445681"/>
            <a:ext cx="1000528" cy="740391"/>
          </a:xfrm>
          <a:custGeom>
            <a:avLst/>
            <a:gdLst/>
            <a:ahLst/>
            <a:cxnLst/>
            <a:rect r="r" b="b" t="t" l="l"/>
            <a:pathLst>
              <a:path h="740391" w="1000528">
                <a:moveTo>
                  <a:pt x="0" y="0"/>
                </a:moveTo>
                <a:lnTo>
                  <a:pt x="1000529" y="0"/>
                </a:lnTo>
                <a:lnTo>
                  <a:pt x="1000529" y="740391"/>
                </a:lnTo>
                <a:lnTo>
                  <a:pt x="0" y="740391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107675" y="1317431"/>
            <a:ext cx="1000528" cy="996890"/>
          </a:xfrm>
          <a:custGeom>
            <a:avLst/>
            <a:gdLst/>
            <a:ahLst/>
            <a:cxnLst/>
            <a:rect r="r" b="b" t="t" l="l"/>
            <a:pathLst>
              <a:path h="996890" w="1000528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737332" y="1315612"/>
            <a:ext cx="740391" cy="1000528"/>
          </a:xfrm>
          <a:custGeom>
            <a:avLst/>
            <a:gdLst/>
            <a:ahLst/>
            <a:cxnLst/>
            <a:rect r="r" b="b" t="t" l="l"/>
            <a:pathLst>
              <a:path h="1000528" w="740391">
                <a:moveTo>
                  <a:pt x="0" y="0"/>
                </a:moveTo>
                <a:lnTo>
                  <a:pt x="740391" y="0"/>
                </a:lnTo>
                <a:lnTo>
                  <a:pt x="74039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337332" y="7988368"/>
            <a:ext cx="1000528" cy="996890"/>
          </a:xfrm>
          <a:custGeom>
            <a:avLst/>
            <a:gdLst/>
            <a:ahLst/>
            <a:cxnLst/>
            <a:rect r="r" b="b" t="t" l="l"/>
            <a:pathLst>
              <a:path h="996890" w="1000528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093471" y="4593481"/>
            <a:ext cx="674902" cy="1000528"/>
          </a:xfrm>
          <a:custGeom>
            <a:avLst/>
            <a:gdLst/>
            <a:ahLst/>
            <a:cxnLst/>
            <a:rect r="r" b="b" t="t" l="l"/>
            <a:pathLst>
              <a:path h="1000528" w="674902">
                <a:moveTo>
                  <a:pt x="0" y="0"/>
                </a:moveTo>
                <a:lnTo>
                  <a:pt x="674901" y="0"/>
                </a:lnTo>
                <a:lnTo>
                  <a:pt x="674901" y="1000529"/>
                </a:lnTo>
                <a:lnTo>
                  <a:pt x="0" y="1000529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516143" y="4593481"/>
            <a:ext cx="940496" cy="1000528"/>
          </a:xfrm>
          <a:custGeom>
            <a:avLst/>
            <a:gdLst/>
            <a:ahLst/>
            <a:cxnLst/>
            <a:rect r="r" b="b" t="t" l="l"/>
            <a:pathLst>
              <a:path h="1000528" w="940496">
                <a:moveTo>
                  <a:pt x="0" y="0"/>
                </a:moveTo>
                <a:lnTo>
                  <a:pt x="940497" y="0"/>
                </a:lnTo>
                <a:lnTo>
                  <a:pt x="940497" y="1000529"/>
                </a:lnTo>
                <a:lnTo>
                  <a:pt x="0" y="1000529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108269" y="8135446"/>
            <a:ext cx="787175" cy="702733"/>
          </a:xfrm>
          <a:custGeom>
            <a:avLst/>
            <a:gdLst/>
            <a:ahLst/>
            <a:cxnLst/>
            <a:rect r="r" b="b" t="t" l="l"/>
            <a:pathLst>
              <a:path h="702733" w="787175">
                <a:moveTo>
                  <a:pt x="0" y="0"/>
                </a:moveTo>
                <a:lnTo>
                  <a:pt x="787175" y="0"/>
                </a:lnTo>
                <a:lnTo>
                  <a:pt x="787175" y="702733"/>
                </a:lnTo>
                <a:lnTo>
                  <a:pt x="0" y="702733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665853" y="8010113"/>
            <a:ext cx="1101617" cy="953399"/>
          </a:xfrm>
          <a:custGeom>
            <a:avLst/>
            <a:gdLst/>
            <a:ahLst/>
            <a:cxnLst/>
            <a:rect r="r" b="b" t="t" l="l"/>
            <a:pathLst>
              <a:path h="953399" w="1101617">
                <a:moveTo>
                  <a:pt x="0" y="0"/>
                </a:moveTo>
                <a:lnTo>
                  <a:pt x="1101617" y="0"/>
                </a:lnTo>
                <a:lnTo>
                  <a:pt x="1101617" y="953399"/>
                </a:lnTo>
                <a:lnTo>
                  <a:pt x="0" y="953399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6204410" y="4566301"/>
            <a:ext cx="1054890" cy="1054890"/>
          </a:xfrm>
          <a:custGeom>
            <a:avLst/>
            <a:gdLst/>
            <a:ahLst/>
            <a:cxnLst/>
            <a:rect r="r" b="b" t="t" l="l"/>
            <a:pathLst>
              <a:path h="1054890" w="1054890">
                <a:moveTo>
                  <a:pt x="0" y="0"/>
                </a:moveTo>
                <a:lnTo>
                  <a:pt x="1054890" y="0"/>
                </a:lnTo>
                <a:lnTo>
                  <a:pt x="1054890" y="1054889"/>
                </a:lnTo>
                <a:lnTo>
                  <a:pt x="0" y="1054889"/>
                </a:lnTo>
                <a:lnTo>
                  <a:pt x="0" y="0"/>
                </a:lnTo>
                <a:close/>
              </a:path>
            </a:pathLst>
          </a:custGeom>
          <a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580311" y="1784140"/>
          <a:ext cx="8678989" cy="6718721"/>
        </p:xfrm>
        <a:graphic>
          <a:graphicData uri="http://schemas.openxmlformats.org/drawingml/2006/table">
            <a:tbl>
              <a:tblPr/>
              <a:tblGrid>
                <a:gridCol w="1292880"/>
                <a:gridCol w="3046614"/>
                <a:gridCol w="1292880"/>
                <a:gridCol w="3046614"/>
              </a:tblGrid>
              <a:tr h="16796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24300"/>
                          </a:solidFill>
                          <a:latin typeface="IBM Plex Sans Bold"/>
                        </a:rPr>
                        <a:t>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BM Plex Sans"/>
                        </a:rPr>
                        <a:t>pour flou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24300"/>
                          </a:solidFill>
                          <a:latin typeface="IBM Plex Sans Bold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BM Plex Sans"/>
                        </a:rPr>
                        <a:t>pour confettis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796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24300"/>
                          </a:solidFill>
                          <a:latin typeface="IBM Plex Sans Bold"/>
                        </a:rPr>
                        <a:t>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BM Plex Sans"/>
                        </a:rPr>
                        <a:t>pour roulement de tambour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24300"/>
                          </a:solidFill>
                          <a:latin typeface="IBM Plex Sans Bold"/>
                        </a:rPr>
                        <a:t>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BM Plex Sans"/>
                        </a:rPr>
                        <a:t>pour lâcher de micro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796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24300"/>
                          </a:solidFill>
                          <a:latin typeface="IBM Plex Sans Bold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BM Plex Sans"/>
                        </a:rPr>
                        <a:t>pour bulles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24300"/>
                          </a:solidFill>
                          <a:latin typeface="IBM Plex Sans Bold"/>
                        </a:rPr>
                        <a:t>Q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BM Plex Sans"/>
                        </a:rPr>
                        <a:t>pour silence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796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24300"/>
                          </a:solidFill>
                          <a:latin typeface="IBM Plex Sans Bold"/>
                        </a:rPr>
                        <a:t>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BM Plex Sans"/>
                        </a:rPr>
                        <a:t>pour dévoiler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24300"/>
                          </a:solidFill>
                          <a:latin typeface="IBM Plex Sans Bold"/>
                        </a:rPr>
                        <a:t>#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BM Plex Sans"/>
                        </a:rPr>
                        <a:t>Un chiffre de 0 à 9</a:t>
                      </a:r>
                      <a:endParaRPr lang="en-US" sz="1100"/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BM Plex Sans"/>
                        </a:rPr>
                        <a:t>pour un minuteur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AutoShape 3" id="3"/>
          <p:cNvSpPr/>
          <p:nvPr/>
        </p:nvSpPr>
        <p:spPr>
          <a:xfrm rot="0">
            <a:off x="0" y="0"/>
            <a:ext cx="752475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5943017" cy="254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20"/>
              </a:lnSpc>
              <a:spcBef>
                <a:spcPct val="0"/>
              </a:spcBef>
            </a:pPr>
            <a:r>
              <a:rPr lang="en-US" sz="8350" u="none">
                <a:solidFill>
                  <a:srgbClr val="000000"/>
                </a:solidFill>
                <a:latin typeface="IBM Plex Sans"/>
              </a:rPr>
              <a:t>Page de </a:t>
            </a:r>
            <a:r>
              <a:rPr lang="en-US" sz="8350" u="none">
                <a:solidFill>
                  <a:srgbClr val="000000"/>
                </a:solidFill>
                <a:latin typeface="IBM Plex Sans Bold"/>
              </a:rPr>
              <a:t>Ressources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856673"/>
            <a:ext cx="5243646" cy="240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62"/>
              </a:lnSpc>
            </a:pPr>
            <a:r>
              <a:rPr lang="en-US" sz="2125">
                <a:solidFill>
                  <a:srgbClr val="000000"/>
                </a:solidFill>
                <a:latin typeface="IBM Plex Sans"/>
                <a:hlinkClick r:id="rId2" tooltip="https://docs.google.com/spreadsheets/d/1DUF2isFWsqVSYhbaACYtbgcLi_YjDqpE3GLQIVgkKQg/edit#gid=69851113"/>
              </a:rPr>
              <a:t>Trouvez la magie et le plaisir de présenter avec les diaporamas Canva. Appuyez sur les touches suivantes en mode présentateur !</a:t>
            </a:r>
          </a:p>
          <a:p>
            <a:pPr>
              <a:lnSpc>
                <a:spcPts val="2762"/>
              </a:lnSpc>
            </a:pPr>
          </a:p>
          <a:p>
            <a:pPr>
              <a:lnSpc>
                <a:spcPts val="2762"/>
              </a:lnSpc>
            </a:pPr>
            <a:r>
              <a:rPr lang="en-US" sz="2125">
                <a:solidFill>
                  <a:srgbClr val="000000"/>
                </a:solidFill>
                <a:latin typeface="IBM Plex Sans"/>
                <a:hlinkClick r:id="rId3" tooltip="https://docs.google.com/spreadsheets/d/1DUF2isFWsqVSYhbaACYtbgcLi_YjDqpE3GLQIVgkKQg/edit#gid=69851113"/>
              </a:rPr>
              <a:t>Supprimez cette page avant la présentation.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3132072" y="5954663"/>
            <a:ext cx="16260828" cy="10022583"/>
          </a:xfrm>
          <a:custGeom>
            <a:avLst/>
            <a:gdLst/>
            <a:ahLst/>
            <a:cxnLst/>
            <a:rect r="r" b="b" t="t" l="l"/>
            <a:pathLst>
              <a:path h="10022583" w="16260828">
                <a:moveTo>
                  <a:pt x="16260828" y="0"/>
                </a:moveTo>
                <a:lnTo>
                  <a:pt x="0" y="0"/>
                </a:lnTo>
                <a:lnTo>
                  <a:pt x="0" y="10022583"/>
                </a:lnTo>
                <a:lnTo>
                  <a:pt x="16260828" y="10022583"/>
                </a:lnTo>
                <a:lnTo>
                  <a:pt x="16260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402777" y="2720926"/>
          <a:ext cx="9856523" cy="6467475"/>
        </p:xfrm>
        <a:graphic>
          <a:graphicData uri="http://schemas.openxmlformats.org/drawingml/2006/table">
            <a:tbl>
              <a:tblPr/>
              <a:tblGrid>
                <a:gridCol w="3285508"/>
                <a:gridCol w="3285508"/>
                <a:gridCol w="3285508"/>
              </a:tblGrid>
              <a:tr h="10779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 Bold"/>
                        </a:rPr>
                        <a:t>Année Actuelle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 Bold"/>
                        </a:rPr>
                        <a:t>Année Cible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  <a:tr h="10779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 Bold"/>
                        </a:rPr>
                        <a:t>Recettes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</a:rPr>
                        <a:t>… 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</a:rPr>
                        <a:t>… 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779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 Bold"/>
                        </a:rPr>
                        <a:t>Dépenses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</a:rPr>
                        <a:t>… 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</a:rPr>
                        <a:t>… 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779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 Bold"/>
                        </a:rPr>
                        <a:t>Dettes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</a:rPr>
                        <a:t>… 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</a:rPr>
                        <a:t>… 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779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 Bold"/>
                        </a:rPr>
                        <a:t>Autres dépenses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</a:rPr>
                        <a:t>… 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</a:rPr>
                        <a:t>… 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779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 Bold"/>
                        </a:rPr>
                        <a:t>Bénéfice 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</a:rPr>
                        <a:t>… 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</a:rPr>
                        <a:t>… 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14125158" y="1028700"/>
            <a:ext cx="3134142" cy="483999"/>
            <a:chOff x="0" y="0"/>
            <a:chExt cx="4178856" cy="645332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4178856" cy="645332"/>
            </a:xfrm>
            <a:prstGeom prst="rect">
              <a:avLst/>
            </a:prstGeom>
            <a:solidFill>
              <a:srgbClr val="F05A1B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91683" y="126040"/>
              <a:ext cx="3716088" cy="288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5"/>
                </a:lnSpc>
                <a:spcBef>
                  <a:spcPct val="0"/>
                </a:spcBef>
              </a:pPr>
              <a:r>
                <a:rPr lang="en-US" sz="1325">
                  <a:solidFill>
                    <a:srgbClr val="FFFFFF"/>
                  </a:solidFill>
                  <a:latin typeface="IBM Plex Sans Bold"/>
                  <a:hlinkClick r:id="rId4" action="ppaction://hlinksldjump"/>
                </a:rPr>
                <a:t>RETOURNER À L'ORDRE DU JOUR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6667500"/>
            <a:ext cx="5372673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 u="none">
                <a:solidFill>
                  <a:srgbClr val="000000"/>
                </a:solidFill>
                <a:latin typeface="IBM Plex Sans"/>
              </a:rPr>
              <a:t>Sommaire de </a:t>
            </a:r>
            <a:r>
              <a:rPr lang="en-US" sz="8500" u="none">
                <a:solidFill>
                  <a:srgbClr val="000000"/>
                </a:solidFill>
                <a:latin typeface="IBM Plex Sans Bold"/>
              </a:rPr>
              <a:t>gestion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03788" y="427080"/>
            <a:ext cx="3516876" cy="601620"/>
            <a:chOff x="0" y="0"/>
            <a:chExt cx="4689168" cy="80216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102795" y="196515"/>
              <a:ext cx="3586372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75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00000"/>
                  </a:solidFill>
                  <a:latin typeface="IBM Plex Sans Bold"/>
                </a:rPr>
                <a:t>WNEOS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02160" cy="802160"/>
            </a:xfrm>
            <a:custGeom>
              <a:avLst/>
              <a:gdLst/>
              <a:ahLst/>
              <a:cxnLst/>
              <a:rect r="r" b="b" t="t" l="l"/>
              <a:pathLst>
                <a:path h="802160" w="802160">
                  <a:moveTo>
                    <a:pt x="0" y="0"/>
                  </a:moveTo>
                  <a:lnTo>
                    <a:pt x="802160" y="0"/>
                  </a:lnTo>
                  <a:lnTo>
                    <a:pt x="802160" y="802160"/>
                  </a:lnTo>
                  <a:lnTo>
                    <a:pt x="0" y="802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144000" y="1028700"/>
            <a:ext cx="2318395" cy="2318386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9999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144000" y="3984307"/>
            <a:ext cx="2318395" cy="2318386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67682" t="0" r="-32926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144000" y="6939914"/>
            <a:ext cx="2318395" cy="231838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61585" t="0" r="-48170" b="0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 rot="0"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1028700" y="5245262"/>
            <a:ext cx="5590555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 u="none">
                <a:solidFill>
                  <a:srgbClr val="000000"/>
                </a:solidFill>
                <a:latin typeface="IBM Plex Sans"/>
              </a:rPr>
              <a:t>Sommaire de </a:t>
            </a:r>
            <a:r>
              <a:rPr lang="en-US" sz="8500" u="none">
                <a:solidFill>
                  <a:srgbClr val="000000"/>
                </a:solidFill>
                <a:latin typeface="IBM Plex Sans Bold"/>
              </a:rPr>
              <a:t>gestion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199158" y="1295596"/>
            <a:ext cx="5060142" cy="1784594"/>
            <a:chOff x="0" y="0"/>
            <a:chExt cx="6746856" cy="237945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472115"/>
              <a:ext cx="6746856" cy="907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273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00000"/>
                  </a:solidFill>
                  <a:latin typeface="IBM Plex Sans"/>
                </a:rPr>
                <a:t>Présentez brièvement votre entreprise et les produits ou services proposés.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28492"/>
              <a:ext cx="6746856" cy="1200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000000"/>
                  </a:solidFill>
                  <a:latin typeface="IBM Plex Sans Bold"/>
                </a:rPr>
                <a:t>Écrivez un bref aperçu de l'entreprise.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199158" y="4236899"/>
            <a:ext cx="5060142" cy="1813202"/>
            <a:chOff x="0" y="0"/>
            <a:chExt cx="6746856" cy="241760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510237"/>
              <a:ext cx="6746856" cy="907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273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00000"/>
                  </a:solidFill>
                  <a:latin typeface="IBM Plex Sans"/>
                </a:rPr>
                <a:t>Expliquez brièvement ce dont vous voulez discuter.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16477"/>
              <a:ext cx="6746856" cy="1176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42"/>
                </a:lnSpc>
              </a:pPr>
              <a:r>
                <a:rPr lang="en-US" sz="2725">
                  <a:solidFill>
                    <a:srgbClr val="000000"/>
                  </a:solidFill>
                  <a:latin typeface="IBM Plex Sans Bold"/>
                </a:rPr>
                <a:t>Ajoutez la position actuelle de votre entreprise sur le marché.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199158" y="7206797"/>
            <a:ext cx="5060142" cy="1784619"/>
            <a:chOff x="0" y="0"/>
            <a:chExt cx="6746856" cy="237949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472126"/>
              <a:ext cx="6746856" cy="907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1">
                <a:lnSpc>
                  <a:spcPts val="273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00000"/>
                  </a:solidFill>
                  <a:latin typeface="IBM Plex Sans"/>
                </a:rPr>
                <a:t>Expliquez brièvement la vision de votre entreprise.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28492"/>
              <a:ext cx="6746856" cy="1200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000000"/>
                  </a:solidFill>
                  <a:latin typeface="IBM Plex Sans Bold"/>
                </a:rPr>
                <a:t>Écrivez la vision de votre entreprise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8774301"/>
            <a:ext cx="3134142" cy="483999"/>
            <a:chOff x="0" y="0"/>
            <a:chExt cx="4178856" cy="645332"/>
          </a:xfrm>
        </p:grpSpPr>
        <p:sp>
          <p:nvSpPr>
            <p:cNvPr name="AutoShape 20" id="20"/>
            <p:cNvSpPr/>
            <p:nvPr/>
          </p:nvSpPr>
          <p:spPr>
            <a:xfrm rot="0">
              <a:off x="0" y="0"/>
              <a:ext cx="4178856" cy="645332"/>
            </a:xfrm>
            <a:prstGeom prst="rect">
              <a:avLst/>
            </a:prstGeom>
            <a:solidFill>
              <a:srgbClr val="F05A1B"/>
            </a:solid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291683" y="202416"/>
              <a:ext cx="3716088" cy="288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5"/>
                </a:lnSpc>
                <a:spcBef>
                  <a:spcPct val="0"/>
                </a:spcBef>
              </a:pPr>
              <a:r>
                <a:rPr lang="en-US" sz="1325">
                  <a:solidFill>
                    <a:srgbClr val="FFFFFF"/>
                  </a:solidFill>
                  <a:latin typeface="IBM Plex Sans Bold"/>
                  <a:hlinkClick r:id="rId5" action="ppaction://hlinksldjump"/>
                </a:rPr>
                <a:t>RETOURNER À L'ORDRE DU JOUR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03788" y="427080"/>
            <a:ext cx="3516876" cy="601620"/>
            <a:chOff x="0" y="0"/>
            <a:chExt cx="4689168" cy="80216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1102795" y="196515"/>
              <a:ext cx="3586372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75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00000"/>
                  </a:solidFill>
                  <a:latin typeface="IBM Plex Sans Bold"/>
                </a:rPr>
                <a:t>WNEOS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02160" cy="802160"/>
            </a:xfrm>
            <a:custGeom>
              <a:avLst/>
              <a:gdLst/>
              <a:ahLst/>
              <a:cxnLst/>
              <a:rect r="r" b="b" t="t" l="l"/>
              <a:pathLst>
                <a:path h="802160" w="802160">
                  <a:moveTo>
                    <a:pt x="0" y="0"/>
                  </a:moveTo>
                  <a:lnTo>
                    <a:pt x="802160" y="0"/>
                  </a:lnTo>
                  <a:lnTo>
                    <a:pt x="802160" y="802160"/>
                  </a:lnTo>
                  <a:lnTo>
                    <a:pt x="0" y="802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99680" y="-1470403"/>
            <a:ext cx="14026196" cy="11628992"/>
          </a:xfrm>
          <a:custGeom>
            <a:avLst/>
            <a:gdLst/>
            <a:ahLst/>
            <a:cxnLst/>
            <a:rect r="r" b="b" t="t" l="l"/>
            <a:pathLst>
              <a:path h="11628992" w="14026196">
                <a:moveTo>
                  <a:pt x="0" y="0"/>
                </a:moveTo>
                <a:lnTo>
                  <a:pt x="14026196" y="0"/>
                </a:lnTo>
                <a:lnTo>
                  <a:pt x="14026196" y="11628992"/>
                </a:lnTo>
                <a:lnTo>
                  <a:pt x="0" y="1162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47608" y="4034940"/>
            <a:ext cx="11392785" cy="2217120"/>
            <a:chOff x="0" y="0"/>
            <a:chExt cx="15190380" cy="295616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4"/>
              <a:ext cx="15190380" cy="172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200"/>
                </a:lnSpc>
                <a:spcBef>
                  <a:spcPct val="0"/>
                </a:spcBef>
              </a:pPr>
              <a:r>
                <a:rPr lang="en-US" sz="8500" u="none">
                  <a:solidFill>
                    <a:srgbClr val="000000"/>
                  </a:solidFill>
                  <a:latin typeface="IBM Plex Sans"/>
                </a:rPr>
                <a:t>Où en </a:t>
              </a:r>
              <a:r>
                <a:rPr lang="en-US" sz="8500" u="none">
                  <a:solidFill>
                    <a:srgbClr val="000000"/>
                  </a:solidFill>
                  <a:latin typeface="IBM Plex Sans Bold"/>
                </a:rPr>
                <a:t>sommes-nous</a:t>
              </a:r>
              <a:r>
                <a:rPr lang="en-US" sz="8500" u="none">
                  <a:solidFill>
                    <a:srgbClr val="000000"/>
                  </a:solidFill>
                  <a:latin typeface="IBM Plex Sans"/>
                </a:rPr>
                <a:t> ?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318056"/>
              <a:ext cx="15190380" cy="638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IBM Plex Sans"/>
                </a:rPr>
                <a:t>Décrivez brièvement le sujet des diapositives suivantes.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125158" y="8774301"/>
            <a:ext cx="3134142" cy="483999"/>
            <a:chOff x="0" y="0"/>
            <a:chExt cx="4178856" cy="645332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4178856" cy="645332"/>
            </a:xfrm>
            <a:prstGeom prst="rect">
              <a:avLst/>
            </a:prstGeom>
            <a:solidFill>
              <a:srgbClr val="F05A1B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291683" y="202416"/>
              <a:ext cx="3716088" cy="288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5"/>
                </a:lnSpc>
                <a:spcBef>
                  <a:spcPct val="0"/>
                </a:spcBef>
              </a:pPr>
              <a:r>
                <a:rPr lang="en-US" sz="1325">
                  <a:solidFill>
                    <a:srgbClr val="FFFFFF"/>
                  </a:solidFill>
                  <a:latin typeface="IBM Plex Sans Bold"/>
                  <a:hlinkClick r:id="rId4" action="ppaction://hlinksldjump"/>
                </a:rPr>
                <a:t>RETOURNER À L'ORDRE DU JOUR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03788" y="427080"/>
            <a:ext cx="3516876" cy="601620"/>
            <a:chOff x="0" y="0"/>
            <a:chExt cx="4689168" cy="80216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102795" y="196515"/>
              <a:ext cx="3586372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75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00000"/>
                  </a:solidFill>
                  <a:latin typeface="IBM Plex Sans Bold"/>
                </a:rPr>
                <a:t>WNEOS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2160" cy="802160"/>
            </a:xfrm>
            <a:custGeom>
              <a:avLst/>
              <a:gdLst/>
              <a:ahLst/>
              <a:cxnLst/>
              <a:rect r="r" b="b" t="t" l="l"/>
              <a:pathLst>
                <a:path h="802160" w="802160">
                  <a:moveTo>
                    <a:pt x="0" y="0"/>
                  </a:moveTo>
                  <a:lnTo>
                    <a:pt x="802160" y="0"/>
                  </a:lnTo>
                  <a:lnTo>
                    <a:pt x="802160" y="802160"/>
                  </a:lnTo>
                  <a:lnTo>
                    <a:pt x="0" y="802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76890">
            <a:off x="-4899893" y="6122938"/>
            <a:ext cx="11422613" cy="8328123"/>
          </a:xfrm>
          <a:custGeom>
            <a:avLst/>
            <a:gdLst/>
            <a:ahLst/>
            <a:cxnLst/>
            <a:rect r="r" b="b" t="t" l="l"/>
            <a:pathLst>
              <a:path h="8328123" w="11422613">
                <a:moveTo>
                  <a:pt x="0" y="0"/>
                </a:moveTo>
                <a:lnTo>
                  <a:pt x="11422613" y="0"/>
                </a:lnTo>
                <a:lnTo>
                  <a:pt x="11422613" y="8328124"/>
                </a:lnTo>
                <a:lnTo>
                  <a:pt x="0" y="8328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3133185"/>
            <a:ext cx="5029200" cy="4881017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AutoShape 4" id="4"/>
          <p:cNvSpPr/>
          <p:nvPr/>
        </p:nvSpPr>
        <p:spPr>
          <a:xfrm rot="0">
            <a:off x="6629400" y="3133185"/>
            <a:ext cx="5029200" cy="4881017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7318675" y="3779829"/>
            <a:ext cx="1082132" cy="1082132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05A1B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601976" y="4097811"/>
            <a:ext cx="515530" cy="446167"/>
          </a:xfrm>
          <a:custGeom>
            <a:avLst/>
            <a:gdLst/>
            <a:ahLst/>
            <a:cxnLst/>
            <a:rect r="r" b="b" t="t" l="l"/>
            <a:pathLst>
              <a:path h="446167" w="515530">
                <a:moveTo>
                  <a:pt x="0" y="0"/>
                </a:moveTo>
                <a:lnTo>
                  <a:pt x="515530" y="0"/>
                </a:lnTo>
                <a:lnTo>
                  <a:pt x="515530" y="446168"/>
                </a:lnTo>
                <a:lnTo>
                  <a:pt x="0" y="446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82824" y="3779829"/>
            <a:ext cx="1082132" cy="108213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05A1B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929164" y="4102798"/>
            <a:ext cx="589451" cy="436194"/>
          </a:xfrm>
          <a:custGeom>
            <a:avLst/>
            <a:gdLst/>
            <a:ahLst/>
            <a:cxnLst/>
            <a:rect r="r" b="b" t="t" l="l"/>
            <a:pathLst>
              <a:path h="436194" w="589451">
                <a:moveTo>
                  <a:pt x="0" y="0"/>
                </a:moveTo>
                <a:lnTo>
                  <a:pt x="589452" y="0"/>
                </a:lnTo>
                <a:lnTo>
                  <a:pt x="589452" y="436194"/>
                </a:lnTo>
                <a:lnTo>
                  <a:pt x="0" y="4361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rot="0">
            <a:off x="12230100" y="3133185"/>
            <a:ext cx="5029200" cy="4881017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12" id="12"/>
          <p:cNvGrpSpPr/>
          <p:nvPr/>
        </p:nvGrpSpPr>
        <p:grpSpPr>
          <a:xfrm rot="0">
            <a:off x="12954526" y="3779829"/>
            <a:ext cx="1082132" cy="1082132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05A1B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3245906" y="4076738"/>
            <a:ext cx="459015" cy="488313"/>
          </a:xfrm>
          <a:custGeom>
            <a:avLst/>
            <a:gdLst/>
            <a:ahLst/>
            <a:cxnLst/>
            <a:rect r="r" b="b" t="t" l="l"/>
            <a:pathLst>
              <a:path h="488313" w="459015">
                <a:moveTo>
                  <a:pt x="0" y="0"/>
                </a:moveTo>
                <a:lnTo>
                  <a:pt x="459015" y="0"/>
                </a:lnTo>
                <a:lnTo>
                  <a:pt x="459015" y="488314"/>
                </a:lnTo>
                <a:lnTo>
                  <a:pt x="0" y="4883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4125158" y="8774301"/>
            <a:ext cx="3134142" cy="483999"/>
            <a:chOff x="0" y="0"/>
            <a:chExt cx="4178856" cy="645332"/>
          </a:xfrm>
        </p:grpSpPr>
        <p:sp>
          <p:nvSpPr>
            <p:cNvPr name="AutoShape 16" id="16"/>
            <p:cNvSpPr/>
            <p:nvPr/>
          </p:nvSpPr>
          <p:spPr>
            <a:xfrm rot="0">
              <a:off x="0" y="0"/>
              <a:ext cx="4178856" cy="645332"/>
            </a:xfrm>
            <a:prstGeom prst="rect">
              <a:avLst/>
            </a:prstGeom>
            <a:solidFill>
              <a:srgbClr val="F05A1B"/>
            </a:solid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291683" y="202416"/>
              <a:ext cx="3716088" cy="288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5"/>
                </a:lnSpc>
                <a:spcBef>
                  <a:spcPct val="0"/>
                </a:spcBef>
              </a:pPr>
              <a:r>
                <a:rPr lang="en-US" sz="1325">
                  <a:solidFill>
                    <a:srgbClr val="FFFFFF"/>
                  </a:solidFill>
                  <a:latin typeface="IBM Plex Sans Bold"/>
                  <a:hlinkClick r:id="rId10" action="ppaction://hlinksldjump"/>
                </a:rPr>
                <a:t>RETOURNER À L'ORDRE DU JOUR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82824" y="5704011"/>
            <a:ext cx="3707825" cy="1600355"/>
            <a:chOff x="0" y="0"/>
            <a:chExt cx="4943766" cy="213380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19050"/>
              <a:ext cx="4943766" cy="4872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55"/>
                </a:lnSpc>
              </a:pPr>
              <a:r>
                <a:rPr lang="en-US" sz="2350">
                  <a:solidFill>
                    <a:srgbClr val="000000"/>
                  </a:solidFill>
                  <a:latin typeface="IBM Plex Sans Bold"/>
                </a:rPr>
                <a:t>Ajouter un point essentiel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055497"/>
              <a:ext cx="4943766" cy="1054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52"/>
                </a:lnSpc>
              </a:pPr>
              <a:r>
                <a:rPr lang="en-US" sz="2425">
                  <a:solidFill>
                    <a:srgbClr val="000000"/>
                  </a:solidFill>
                  <a:latin typeface="IBM Plex Sans"/>
                  <a:hlinkClick r:id="rId11" tooltip="https://docs.google.com/spreadsheets/d/1DUF2isFWsqVSYhbaACYtbgcLi_YjDqpE3GLQIVgkKQg/edit#gid=69851113"/>
                </a:rPr>
                <a:t>Expliquez brièvement ce dont vous voulez discuter.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629400" y="1009609"/>
            <a:ext cx="106299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 u="none">
                <a:solidFill>
                  <a:srgbClr val="000000"/>
                </a:solidFill>
                <a:latin typeface="IBM Plex Sans"/>
              </a:rPr>
              <a:t>Analyse du </a:t>
            </a:r>
            <a:r>
              <a:rPr lang="en-US" sz="8500" u="none">
                <a:solidFill>
                  <a:srgbClr val="000000"/>
                </a:solidFill>
                <a:latin typeface="IBM Plex Sans Bold"/>
              </a:rPr>
              <a:t>secteur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290088" y="5704011"/>
            <a:ext cx="3707825" cy="1600355"/>
            <a:chOff x="0" y="0"/>
            <a:chExt cx="4943766" cy="2133806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19050"/>
              <a:ext cx="4943766" cy="4872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55"/>
                </a:lnSpc>
              </a:pPr>
              <a:r>
                <a:rPr lang="en-US" sz="2350">
                  <a:solidFill>
                    <a:srgbClr val="000000"/>
                  </a:solidFill>
                  <a:latin typeface="IBM Plex Sans Bold"/>
                </a:rPr>
                <a:t>Ajouter un point essentiel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055497"/>
              <a:ext cx="4943766" cy="1054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52"/>
                </a:lnSpc>
              </a:pPr>
              <a:r>
                <a:rPr lang="en-US" sz="2425">
                  <a:solidFill>
                    <a:srgbClr val="000000"/>
                  </a:solidFill>
                  <a:latin typeface="IBM Plex Sans"/>
                  <a:hlinkClick r:id="rId12" tooltip="https://docs.google.com/spreadsheets/d/1DUF2isFWsqVSYhbaACYtbgcLi_YjDqpE3GLQIVgkKQg/edit#gid=69851113"/>
                </a:rPr>
                <a:t>Expliquez brièvement ce dont vous voulez discuter.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884224" y="5704011"/>
            <a:ext cx="3707825" cy="1600355"/>
            <a:chOff x="0" y="0"/>
            <a:chExt cx="4943766" cy="2133806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19050"/>
              <a:ext cx="4943766" cy="4872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55"/>
                </a:lnSpc>
              </a:pPr>
              <a:r>
                <a:rPr lang="en-US" sz="2350">
                  <a:solidFill>
                    <a:srgbClr val="000000"/>
                  </a:solidFill>
                  <a:latin typeface="IBM Plex Sans Bold"/>
                </a:rPr>
                <a:t>Ajouter un point essentiel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1055497"/>
              <a:ext cx="4943766" cy="1054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52"/>
                </a:lnSpc>
              </a:pPr>
              <a:r>
                <a:rPr lang="en-US" sz="2425">
                  <a:solidFill>
                    <a:srgbClr val="000000"/>
                  </a:solidFill>
                  <a:latin typeface="IBM Plex Sans"/>
                  <a:hlinkClick r:id="rId13" tooltip="https://docs.google.com/spreadsheets/d/1DUF2isFWsqVSYhbaACYtbgcLi_YjDqpE3GLQIVgkKQg/edit#gid=69851113"/>
                </a:rPr>
                <a:t>Expliquez brièvement ce dont vous voulez discuter.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2151761">
            <a:off x="10912533" y="-4157532"/>
            <a:ext cx="10454404" cy="7622211"/>
          </a:xfrm>
          <a:custGeom>
            <a:avLst/>
            <a:gdLst/>
            <a:ahLst/>
            <a:cxnLst/>
            <a:rect r="r" b="b" t="t" l="l"/>
            <a:pathLst>
              <a:path h="7622211" w="10454404">
                <a:moveTo>
                  <a:pt x="0" y="0"/>
                </a:moveTo>
                <a:lnTo>
                  <a:pt x="10454404" y="0"/>
                </a:lnTo>
                <a:lnTo>
                  <a:pt x="10454404" y="7622212"/>
                </a:lnTo>
                <a:lnTo>
                  <a:pt x="0" y="762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403788" y="427080"/>
            <a:ext cx="3516876" cy="601620"/>
            <a:chOff x="0" y="0"/>
            <a:chExt cx="4689168" cy="802160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1102795" y="196515"/>
              <a:ext cx="3586372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75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00000"/>
                  </a:solidFill>
                  <a:latin typeface="IBM Plex Sans Bold"/>
                </a:rPr>
                <a:t>WNEOS</a:t>
              </a:r>
            </a:p>
          </p:txBody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02160" cy="802160"/>
            </a:xfrm>
            <a:custGeom>
              <a:avLst/>
              <a:gdLst/>
              <a:ahLst/>
              <a:cxnLst/>
              <a:rect r="r" b="b" t="t" l="l"/>
              <a:pathLst>
                <a:path h="802160" w="802160">
                  <a:moveTo>
                    <a:pt x="0" y="0"/>
                  </a:moveTo>
                  <a:lnTo>
                    <a:pt x="802160" y="0"/>
                  </a:lnTo>
                  <a:lnTo>
                    <a:pt x="802160" y="802160"/>
                  </a:lnTo>
                  <a:lnTo>
                    <a:pt x="0" y="802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41041">
            <a:off x="-6521096" y="3918118"/>
            <a:ext cx="17614873" cy="17454738"/>
          </a:xfrm>
          <a:custGeom>
            <a:avLst/>
            <a:gdLst/>
            <a:ahLst/>
            <a:cxnLst/>
            <a:rect r="r" b="b" t="t" l="l"/>
            <a:pathLst>
              <a:path h="17454738" w="17614873">
                <a:moveTo>
                  <a:pt x="0" y="0"/>
                </a:moveTo>
                <a:lnTo>
                  <a:pt x="17614873" y="0"/>
                </a:lnTo>
                <a:lnTo>
                  <a:pt x="17614873" y="17454738"/>
                </a:lnTo>
                <a:lnTo>
                  <a:pt x="0" y="1745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10882">
            <a:off x="10077669" y="-13183640"/>
            <a:ext cx="17614873" cy="17454738"/>
          </a:xfrm>
          <a:custGeom>
            <a:avLst/>
            <a:gdLst/>
            <a:ahLst/>
            <a:cxnLst/>
            <a:rect r="r" b="b" t="t" l="l"/>
            <a:pathLst>
              <a:path h="17454738" w="17614873">
                <a:moveTo>
                  <a:pt x="0" y="0"/>
                </a:moveTo>
                <a:lnTo>
                  <a:pt x="17614873" y="0"/>
                </a:lnTo>
                <a:lnTo>
                  <a:pt x="17614873" y="17454738"/>
                </a:lnTo>
                <a:lnTo>
                  <a:pt x="0" y="1745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3298266"/>
          <a:ext cx="16230600" cy="4667272"/>
        </p:xfrm>
        <a:graphic>
          <a:graphicData uri="http://schemas.openxmlformats.org/drawingml/2006/table">
            <a:tbl>
              <a:tblPr/>
              <a:tblGrid>
                <a:gridCol w="4057650"/>
                <a:gridCol w="4057650"/>
                <a:gridCol w="4057650"/>
                <a:gridCol w="4057650"/>
              </a:tblGrid>
              <a:tr h="8494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IBM Plex Sans Bold"/>
                        </a:rPr>
                        <a:t>Forces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IBM Plex Sans Bold"/>
                        </a:rPr>
                        <a:t>Faiblesses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IBM Plex Sans Bold"/>
                        </a:rPr>
                        <a:t>Opportunités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IBM Plex Sans Bold"/>
                        </a:rPr>
                        <a:t>Menaces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  <a:tr h="3817814">
                <a:tc>
                  <a:txBody>
                    <a:bodyPr anchor="t" rtlCol="false"/>
                    <a:lstStyle/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BM Plex Sans"/>
                        </a:rPr>
                        <a:t>Quelle valeur ajoutée votre entreprise offre-t-elle que les concurrents n'ont pas ? </a:t>
                      </a:r>
                      <a:endParaRPr lang="en-US" sz="1100"/>
                    </a:p>
                    <a:p>
                      <a:pPr>
                        <a:lnSpc>
                          <a:spcPts val="2800"/>
                        </a:lnSpc>
                      </a:pPr>
                    </a:p>
                    <a:p>
                      <a:pPr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BM Plex Sans"/>
                        </a:rPr>
                        <a:t>Quels sont les plus forts atouts de votre entreprise ? </a:t>
                      </a:r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BM Plex Sans"/>
                        </a:rPr>
                        <a:t>Quelles sont les forces internes qui peuvent avoir un impact sur votre entreprise ?</a:t>
                      </a:r>
                      <a:endParaRPr lang="en-US" sz="1100"/>
                    </a:p>
                    <a:p>
                      <a:pPr>
                        <a:lnSpc>
                          <a:spcPts val="2800"/>
                        </a:lnSpc>
                      </a:pPr>
                    </a:p>
                    <a:p>
                      <a:pPr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BM Plex Sans"/>
                        </a:rPr>
                        <a:t>Quels secteurs de l'entreprise doivent être renforcés ?</a:t>
                      </a:r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BM Plex Sans"/>
                        </a:rPr>
                        <a:t>Quelle technologie émergente votre entreprise peut-elle exploiter ? </a:t>
                      </a:r>
                      <a:endParaRPr lang="en-US" sz="1100"/>
                    </a:p>
                    <a:p>
                      <a:pPr>
                        <a:lnSpc>
                          <a:spcPts val="2800"/>
                        </a:lnSpc>
                      </a:pPr>
                    </a:p>
                    <a:p>
                      <a:pPr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BM Plex Sans"/>
                        </a:rPr>
                        <a:t>Y a-t-il d'autres tendances et besoins du marché auxquels vous pourriez répondre ? </a:t>
                      </a:r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BM Plex Sans"/>
                        </a:rPr>
                        <a:t>Quelles sont les forces externes qui pourraient avoir un impact sur votre entreprise ? </a:t>
                      </a:r>
                      <a:endParaRPr lang="en-US" sz="1100"/>
                    </a:p>
                    <a:p>
                      <a:pPr>
                        <a:lnSpc>
                          <a:spcPts val="2800"/>
                        </a:lnSpc>
                      </a:pPr>
                    </a:p>
                    <a:p>
                      <a:pPr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BM Plex Sans"/>
                        </a:rPr>
                        <a:t>Y a-t-il des entreprises qui pourraient potentiellement devenir des concurrents ? </a:t>
                      </a:r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5" id="5"/>
          <p:cNvGrpSpPr/>
          <p:nvPr/>
        </p:nvGrpSpPr>
        <p:grpSpPr>
          <a:xfrm rot="0">
            <a:off x="14125158" y="8774301"/>
            <a:ext cx="3134142" cy="483999"/>
            <a:chOff x="0" y="0"/>
            <a:chExt cx="4178856" cy="645332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4178856" cy="645332"/>
            </a:xfrm>
            <a:prstGeom prst="rect">
              <a:avLst/>
            </a:prstGeom>
            <a:solidFill>
              <a:srgbClr val="F05A1B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291683" y="202416"/>
              <a:ext cx="3716088" cy="288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5"/>
                </a:lnSpc>
                <a:spcBef>
                  <a:spcPct val="0"/>
                </a:spcBef>
              </a:pPr>
              <a:r>
                <a:rPr lang="en-US" sz="1325">
                  <a:solidFill>
                    <a:srgbClr val="FFFFFF"/>
                  </a:solidFill>
                  <a:latin typeface="IBM Plex Sans Bold"/>
                  <a:hlinkClick r:id="rId4" action="ppaction://hlinksldjump"/>
                </a:rPr>
                <a:t>RETOURNER À L'ORDRE DU JOUR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629400" y="1009609"/>
            <a:ext cx="106299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 u="none">
                <a:solidFill>
                  <a:srgbClr val="000000"/>
                </a:solidFill>
                <a:latin typeface="IBM Plex Sans"/>
              </a:rPr>
              <a:t>Analyse </a:t>
            </a:r>
            <a:r>
              <a:rPr lang="en-US" sz="8500" u="none">
                <a:solidFill>
                  <a:srgbClr val="000000"/>
                </a:solidFill>
                <a:latin typeface="IBM Plex Sans Bold"/>
              </a:rPr>
              <a:t>SWOT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03788" y="427080"/>
            <a:ext cx="3516876" cy="601620"/>
            <a:chOff x="0" y="0"/>
            <a:chExt cx="4689168" cy="80216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102795" y="196515"/>
              <a:ext cx="3586372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75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00000"/>
                  </a:solidFill>
                  <a:latin typeface="IBM Plex Sans Bold"/>
                </a:rPr>
                <a:t>WNEOS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2160" cy="802160"/>
            </a:xfrm>
            <a:custGeom>
              <a:avLst/>
              <a:gdLst/>
              <a:ahLst/>
              <a:cxnLst/>
              <a:rect r="r" b="b" t="t" l="l"/>
              <a:pathLst>
                <a:path h="802160" w="802160">
                  <a:moveTo>
                    <a:pt x="0" y="0"/>
                  </a:moveTo>
                  <a:lnTo>
                    <a:pt x="802160" y="0"/>
                  </a:lnTo>
                  <a:lnTo>
                    <a:pt x="802160" y="802160"/>
                  </a:lnTo>
                  <a:lnTo>
                    <a:pt x="0" y="802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82225" y="5493412"/>
            <a:ext cx="21239322" cy="4893203"/>
          </a:xfrm>
          <a:custGeom>
            <a:avLst/>
            <a:gdLst/>
            <a:ahLst/>
            <a:cxnLst/>
            <a:rect r="r" b="b" t="t" l="l"/>
            <a:pathLst>
              <a:path h="4893203" w="21239322">
                <a:moveTo>
                  <a:pt x="0" y="0"/>
                </a:moveTo>
                <a:lnTo>
                  <a:pt x="21239322" y="0"/>
                </a:lnTo>
                <a:lnTo>
                  <a:pt x="21239322" y="4893203"/>
                </a:lnTo>
                <a:lnTo>
                  <a:pt x="0" y="4893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17256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15572" y="3680155"/>
          <a:ext cx="16243728" cy="4129510"/>
        </p:xfrm>
        <a:graphic>
          <a:graphicData uri="http://schemas.openxmlformats.org/drawingml/2006/table">
            <a:tbl>
              <a:tblPr/>
              <a:tblGrid>
                <a:gridCol w="3248746"/>
                <a:gridCol w="3248746"/>
                <a:gridCol w="3248746"/>
                <a:gridCol w="3248746"/>
                <a:gridCol w="3248746"/>
              </a:tblGrid>
              <a:tr h="10323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BM Plex Sans Bold"/>
                        </a:rPr>
                        <a:t>Critère/caractéristique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BM Plex Sans Bold"/>
                        </a:rPr>
                        <a:t>Critère/caractéristique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BM Plex Sans Bold"/>
                        </a:rPr>
                        <a:t>Critère/caractéristique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BM Plex Sans Bold"/>
                        </a:rPr>
                        <a:t>Critère/caractéristique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  <a:tr h="10323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IBM Plex Sans Bold"/>
                        </a:rPr>
                        <a:t>Concurrent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323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IBM Plex Sans Bold"/>
                        </a:rPr>
                        <a:t>Concurrent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323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IBM Plex Sans Bold"/>
                        </a:rPr>
                        <a:t>Concurrent 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14125158" y="8774301"/>
            <a:ext cx="3134142" cy="483999"/>
            <a:chOff x="0" y="0"/>
            <a:chExt cx="4178856" cy="645332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4178856" cy="645332"/>
            </a:xfrm>
            <a:prstGeom prst="rect">
              <a:avLst/>
            </a:prstGeom>
            <a:solidFill>
              <a:srgbClr val="F05A1B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91683" y="202416"/>
              <a:ext cx="3716088" cy="288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5"/>
                </a:lnSpc>
                <a:spcBef>
                  <a:spcPct val="0"/>
                </a:spcBef>
              </a:pPr>
              <a:r>
                <a:rPr lang="en-US" sz="1325">
                  <a:solidFill>
                    <a:srgbClr val="FFFFFF"/>
                  </a:solidFill>
                  <a:latin typeface="IBM Plex Sans Bold"/>
                  <a:hlinkClick r:id="rId4" action="ppaction://hlinksldjump"/>
                </a:rPr>
                <a:t>RETOURNER À L'ORDRE DU JOUR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822199" y="5954460"/>
            <a:ext cx="630474" cy="655890"/>
          </a:xfrm>
          <a:custGeom>
            <a:avLst/>
            <a:gdLst/>
            <a:ahLst/>
            <a:cxnLst/>
            <a:rect r="r" b="b" t="t" l="l"/>
            <a:pathLst>
              <a:path h="655890" w="630474">
                <a:moveTo>
                  <a:pt x="0" y="0"/>
                </a:moveTo>
                <a:lnTo>
                  <a:pt x="630474" y="0"/>
                </a:lnTo>
                <a:lnTo>
                  <a:pt x="630474" y="655890"/>
                </a:lnTo>
                <a:lnTo>
                  <a:pt x="0" y="6558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10317" y="4896597"/>
            <a:ext cx="630474" cy="655890"/>
          </a:xfrm>
          <a:custGeom>
            <a:avLst/>
            <a:gdLst/>
            <a:ahLst/>
            <a:cxnLst/>
            <a:rect r="r" b="b" t="t" l="l"/>
            <a:pathLst>
              <a:path h="655890" w="630474">
                <a:moveTo>
                  <a:pt x="0" y="0"/>
                </a:moveTo>
                <a:lnTo>
                  <a:pt x="630474" y="0"/>
                </a:lnTo>
                <a:lnTo>
                  <a:pt x="630474" y="655889"/>
                </a:lnTo>
                <a:lnTo>
                  <a:pt x="0" y="6558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616160" y="5012821"/>
            <a:ext cx="456125" cy="480592"/>
          </a:xfrm>
          <a:custGeom>
            <a:avLst/>
            <a:gdLst/>
            <a:ahLst/>
            <a:cxnLst/>
            <a:rect r="r" b="b" t="t" l="l"/>
            <a:pathLst>
              <a:path h="480592" w="456125">
                <a:moveTo>
                  <a:pt x="0" y="0"/>
                </a:moveTo>
                <a:lnTo>
                  <a:pt x="456125" y="0"/>
                </a:lnTo>
                <a:lnTo>
                  <a:pt x="456125" y="480591"/>
                </a:lnTo>
                <a:lnTo>
                  <a:pt x="0" y="4805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893354" y="994122"/>
            <a:ext cx="12365946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u="none">
                <a:solidFill>
                  <a:srgbClr val="000000"/>
                </a:solidFill>
                <a:latin typeface="IBM Plex Sans"/>
              </a:rPr>
              <a:t>Analyse des </a:t>
            </a:r>
            <a:r>
              <a:rPr lang="en-US" sz="8499" u="none">
                <a:solidFill>
                  <a:srgbClr val="000000"/>
                </a:solidFill>
                <a:latin typeface="IBM Plex Sans Bold"/>
              </a:rPr>
              <a:t>concurrents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169360" y="7019420"/>
            <a:ext cx="456125" cy="480592"/>
          </a:xfrm>
          <a:custGeom>
            <a:avLst/>
            <a:gdLst/>
            <a:ahLst/>
            <a:cxnLst/>
            <a:rect r="r" b="b" t="t" l="l"/>
            <a:pathLst>
              <a:path h="480592" w="456125">
                <a:moveTo>
                  <a:pt x="0" y="0"/>
                </a:moveTo>
                <a:lnTo>
                  <a:pt x="456125" y="0"/>
                </a:lnTo>
                <a:lnTo>
                  <a:pt x="456125" y="480592"/>
                </a:lnTo>
                <a:lnTo>
                  <a:pt x="0" y="480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03788" y="427080"/>
            <a:ext cx="3516876" cy="601620"/>
            <a:chOff x="0" y="0"/>
            <a:chExt cx="4689168" cy="80216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102795" y="196515"/>
              <a:ext cx="3586372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75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00000"/>
                  </a:solidFill>
                  <a:latin typeface="IBM Plex Sans Bold"/>
                </a:rPr>
                <a:t>WNEOS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02160" cy="802160"/>
            </a:xfrm>
            <a:custGeom>
              <a:avLst/>
              <a:gdLst/>
              <a:ahLst/>
              <a:cxnLst/>
              <a:rect r="r" b="b" t="t" l="l"/>
              <a:pathLst>
                <a:path h="802160" w="802160">
                  <a:moveTo>
                    <a:pt x="0" y="0"/>
                  </a:moveTo>
                  <a:lnTo>
                    <a:pt x="802160" y="0"/>
                  </a:lnTo>
                  <a:lnTo>
                    <a:pt x="802160" y="802160"/>
                  </a:lnTo>
                  <a:lnTo>
                    <a:pt x="0" y="802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57547" y="1156541"/>
            <a:ext cx="8301753" cy="8101759"/>
            <a:chOff x="0" y="0"/>
            <a:chExt cx="11069004" cy="1080234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104503" y="10406355"/>
              <a:ext cx="1396124" cy="395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IBM Plex Sans"/>
                </a:rPr>
                <a:t>Élément 1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3163712" y="10406355"/>
              <a:ext cx="1396124" cy="395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IBM Plex Sans"/>
                </a:rPr>
                <a:t>Élément 2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5222920" y="10406355"/>
              <a:ext cx="1396124" cy="395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IBM Plex Sans"/>
                </a:rPr>
                <a:t>Élément 3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7282129" y="10406355"/>
              <a:ext cx="1396124" cy="395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IBM Plex Sans"/>
                </a:rPr>
                <a:t>Élément 4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9341337" y="10406355"/>
              <a:ext cx="1396124" cy="395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IBM Plex Sans"/>
                </a:rPr>
                <a:t>Élément 5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772961" y="178945"/>
              <a:ext cx="10296043" cy="10113110"/>
              <a:chOff x="0" y="0"/>
              <a:chExt cx="11863100" cy="1165232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-6350"/>
                <a:ext cx="118631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863100">
                    <a:moveTo>
                      <a:pt x="0" y="0"/>
                    </a:moveTo>
                    <a:lnTo>
                      <a:pt x="11863100" y="0"/>
                    </a:lnTo>
                    <a:lnTo>
                      <a:pt x="118631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2324115"/>
                <a:ext cx="118631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863100">
                    <a:moveTo>
                      <a:pt x="0" y="0"/>
                    </a:moveTo>
                    <a:lnTo>
                      <a:pt x="11863100" y="0"/>
                    </a:lnTo>
                    <a:lnTo>
                      <a:pt x="118631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4654579"/>
                <a:ext cx="118631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863100">
                    <a:moveTo>
                      <a:pt x="0" y="0"/>
                    </a:moveTo>
                    <a:lnTo>
                      <a:pt x="11863100" y="0"/>
                    </a:lnTo>
                    <a:lnTo>
                      <a:pt x="118631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6985044"/>
                <a:ext cx="118631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863100">
                    <a:moveTo>
                      <a:pt x="0" y="0"/>
                    </a:moveTo>
                    <a:lnTo>
                      <a:pt x="11863100" y="0"/>
                    </a:lnTo>
                    <a:lnTo>
                      <a:pt x="118631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9315509"/>
                <a:ext cx="118631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863100">
                    <a:moveTo>
                      <a:pt x="0" y="0"/>
                    </a:moveTo>
                    <a:lnTo>
                      <a:pt x="11863100" y="0"/>
                    </a:lnTo>
                    <a:lnTo>
                      <a:pt x="118631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11645974"/>
                <a:ext cx="118631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863100">
                    <a:moveTo>
                      <a:pt x="0" y="0"/>
                    </a:moveTo>
                    <a:lnTo>
                      <a:pt x="11863100" y="0"/>
                    </a:lnTo>
                    <a:lnTo>
                      <a:pt x="118631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-38100"/>
              <a:ext cx="620561" cy="395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IBM Plex Sans"/>
                </a:rPr>
                <a:t>125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984522"/>
              <a:ext cx="620561" cy="395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IBM Plex Sans"/>
                </a:rPr>
                <a:t>100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82834" y="4007144"/>
              <a:ext cx="437727" cy="395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IBM Plex Sans"/>
                </a:rPr>
                <a:t>75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82834" y="6029766"/>
              <a:ext cx="437727" cy="395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IBM Plex Sans"/>
                </a:rPr>
                <a:t>50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82834" y="8052388"/>
              <a:ext cx="437727" cy="395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IBM Plex Sans"/>
                </a:rPr>
                <a:t>25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365668" y="10075010"/>
              <a:ext cx="254893" cy="395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IBM Plex Sans"/>
                </a:rPr>
                <a:t>0 </a:t>
              </a:r>
            </a:p>
          </p:txBody>
        </p:sp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1802565" y="259850"/>
              <a:ext cx="8236834" cy="10032205"/>
              <a:chOff x="1186310" y="93219"/>
              <a:chExt cx="9490480" cy="11559105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1186310" y="93219"/>
                <a:ext cx="9490479" cy="11559105"/>
              </a:xfrm>
              <a:custGeom>
                <a:avLst/>
                <a:gdLst/>
                <a:ahLst/>
                <a:cxnLst/>
                <a:rect r="r" b="b" t="t" l="l"/>
                <a:pathLst>
                  <a:path h="11559105" w="9490479">
                    <a:moveTo>
                      <a:pt x="0" y="11559105"/>
                    </a:moveTo>
                    <a:lnTo>
                      <a:pt x="0" y="8762547"/>
                    </a:lnTo>
                    <a:lnTo>
                      <a:pt x="2372620" y="7271049"/>
                    </a:lnTo>
                    <a:lnTo>
                      <a:pt x="4745240" y="3821962"/>
                    </a:lnTo>
                    <a:lnTo>
                      <a:pt x="7117860" y="3635525"/>
                    </a:lnTo>
                    <a:lnTo>
                      <a:pt x="9490479" y="0"/>
                    </a:lnTo>
                    <a:lnTo>
                      <a:pt x="9490479" y="11559105"/>
                    </a:lnTo>
                    <a:close/>
                  </a:path>
                </a:pathLst>
              </a:custGeom>
              <a:solidFill>
                <a:srgbClr val="FF79A9">
                  <a:alpha val="64706"/>
                </a:srgbClr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1186310" y="4008400"/>
                <a:ext cx="9490479" cy="7643924"/>
              </a:xfrm>
              <a:custGeom>
                <a:avLst/>
                <a:gdLst/>
                <a:ahLst/>
                <a:cxnLst/>
                <a:rect r="r" b="b" t="t" l="l"/>
                <a:pathLst>
                  <a:path h="7643924" w="9490479">
                    <a:moveTo>
                      <a:pt x="0" y="7643924"/>
                    </a:moveTo>
                    <a:lnTo>
                      <a:pt x="0" y="6525300"/>
                    </a:lnTo>
                    <a:lnTo>
                      <a:pt x="2372620" y="6152426"/>
                    </a:lnTo>
                    <a:lnTo>
                      <a:pt x="4745240" y="2237246"/>
                    </a:lnTo>
                    <a:lnTo>
                      <a:pt x="7117860" y="3449087"/>
                    </a:lnTo>
                    <a:lnTo>
                      <a:pt x="9490479" y="0"/>
                    </a:lnTo>
                    <a:lnTo>
                      <a:pt x="9490479" y="7643924"/>
                    </a:lnTo>
                    <a:close/>
                  </a:path>
                </a:pathLst>
              </a:custGeom>
              <a:solidFill>
                <a:srgbClr val="FF5363">
                  <a:alpha val="64706"/>
                </a:srgbClr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1186310" y="8110017"/>
                <a:ext cx="9490479" cy="3542306"/>
              </a:xfrm>
              <a:custGeom>
                <a:avLst/>
                <a:gdLst/>
                <a:ahLst/>
                <a:cxnLst/>
                <a:rect r="r" b="b" t="t" l="l"/>
                <a:pathLst>
                  <a:path h="3542306" w="9490479">
                    <a:moveTo>
                      <a:pt x="0" y="3542307"/>
                    </a:moveTo>
                    <a:lnTo>
                      <a:pt x="0" y="3542307"/>
                    </a:lnTo>
                    <a:lnTo>
                      <a:pt x="2372620" y="2423683"/>
                    </a:lnTo>
                    <a:lnTo>
                      <a:pt x="4745240" y="0"/>
                    </a:lnTo>
                    <a:lnTo>
                      <a:pt x="7117860" y="745749"/>
                    </a:lnTo>
                    <a:lnTo>
                      <a:pt x="9490479" y="559312"/>
                    </a:lnTo>
                    <a:lnTo>
                      <a:pt x="9490479" y="3542307"/>
                    </a:lnTo>
                    <a:close/>
                  </a:path>
                </a:pathLst>
              </a:custGeom>
              <a:solidFill>
                <a:srgbClr val="F05A1B">
                  <a:alpha val="64706"/>
                </a:srgbClr>
              </a:solidFill>
            </p:spPr>
          </p:sp>
        </p:grpSp>
      </p:grpSp>
      <p:sp>
        <p:nvSpPr>
          <p:cNvPr name="AutoShape 25" id="25"/>
          <p:cNvSpPr/>
          <p:nvPr/>
        </p:nvSpPr>
        <p:spPr>
          <a:xfrm rot="0"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26" id="26"/>
          <p:cNvSpPr txBox="true"/>
          <p:nvPr/>
        </p:nvSpPr>
        <p:spPr>
          <a:xfrm rot="0">
            <a:off x="1028700" y="3372138"/>
            <a:ext cx="5974081" cy="256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IBM Plex Sans"/>
              </a:rPr>
              <a:t>Rapport des </a:t>
            </a:r>
            <a:r>
              <a:rPr lang="en-US" sz="8499">
                <a:solidFill>
                  <a:srgbClr val="000000"/>
                </a:solidFill>
                <a:latin typeface="IBM Plex Sans Bold"/>
              </a:rPr>
              <a:t>tendances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28700" y="8774301"/>
            <a:ext cx="3134142" cy="483999"/>
            <a:chOff x="0" y="0"/>
            <a:chExt cx="4178856" cy="645332"/>
          </a:xfrm>
        </p:grpSpPr>
        <p:sp>
          <p:nvSpPr>
            <p:cNvPr name="AutoShape 28" id="28"/>
            <p:cNvSpPr/>
            <p:nvPr/>
          </p:nvSpPr>
          <p:spPr>
            <a:xfrm rot="0">
              <a:off x="0" y="0"/>
              <a:ext cx="4178856" cy="645332"/>
            </a:xfrm>
            <a:prstGeom prst="rect">
              <a:avLst/>
            </a:prstGeom>
            <a:solidFill>
              <a:srgbClr val="F05A1B"/>
            </a:solid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291683" y="202416"/>
              <a:ext cx="3716088" cy="288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5"/>
                </a:lnSpc>
                <a:spcBef>
                  <a:spcPct val="0"/>
                </a:spcBef>
              </a:pPr>
              <a:r>
                <a:rPr lang="en-US" sz="1325">
                  <a:solidFill>
                    <a:srgbClr val="FFFFFF"/>
                  </a:solidFill>
                  <a:latin typeface="IBM Plex Sans Bold"/>
                  <a:hlinkClick r:id="rId2" action="ppaction://hlinksldjump"/>
                </a:rPr>
                <a:t>RETOURNER À L'ORDRE DU JOUR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28700" y="6496553"/>
            <a:ext cx="5706557" cy="1887950"/>
            <a:chOff x="0" y="0"/>
            <a:chExt cx="7608743" cy="2517267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28575"/>
              <a:ext cx="7608743" cy="1078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IBM Plex Sans Bold"/>
                </a:rPr>
                <a:t>Écrivez une observation importante concernant les tendances du marché.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1439123"/>
              <a:ext cx="7608743" cy="1078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IBM Plex Sans"/>
                  <a:hlinkClick r:id="rId3" tooltip="https://docs.google.com/spreadsheets/d/1DUF2isFWsqVSYhbaACYtbgcLi_YjDqpE3GLQIVgkKQg/edit#gid=69851113"/>
                </a:rPr>
                <a:t>Expliquez brièvement ce dont vous voulez discuter.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403788" y="427080"/>
            <a:ext cx="3516876" cy="601620"/>
            <a:chOff x="0" y="0"/>
            <a:chExt cx="4689168" cy="802160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1102795" y="196515"/>
              <a:ext cx="3586372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75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00000"/>
                  </a:solidFill>
                  <a:latin typeface="IBM Plex Sans Bold"/>
                </a:rPr>
                <a:t>WNEOS</a:t>
              </a:r>
            </a:p>
          </p:txBody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02160" cy="802160"/>
            </a:xfrm>
            <a:custGeom>
              <a:avLst/>
              <a:gdLst/>
              <a:ahLst/>
              <a:cxnLst/>
              <a:rect r="r" b="b" t="t" l="l"/>
              <a:pathLst>
                <a:path h="802160" w="802160">
                  <a:moveTo>
                    <a:pt x="0" y="0"/>
                  </a:moveTo>
                  <a:lnTo>
                    <a:pt x="802160" y="0"/>
                  </a:lnTo>
                  <a:lnTo>
                    <a:pt x="802160" y="802160"/>
                  </a:lnTo>
                  <a:lnTo>
                    <a:pt x="0" y="802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DAFwGVSBcTc</dc:identifier>
  <dcterms:modified xsi:type="dcterms:W3CDTF">2011-08-01T06:04:30Z</dcterms:modified>
  <cp:revision>1</cp:revision>
  <dc:title>WNEOS</dc:title>
</cp:coreProperties>
</file>